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bookmarkIdSeed="3">
  <p:sldMasterIdLst>
    <p:sldMasterId id="2147483648" r:id="rId1"/>
  </p:sldMasterIdLst>
  <p:notesMasterIdLst>
    <p:notesMasterId r:id="rId22"/>
  </p:notesMasterIdLst>
  <p:sldIdLst>
    <p:sldId id="274" r:id="rId2"/>
    <p:sldId id="263" r:id="rId3"/>
    <p:sldId id="264" r:id="rId4"/>
    <p:sldId id="278" r:id="rId5"/>
    <p:sldId id="295" r:id="rId6"/>
    <p:sldId id="297" r:id="rId7"/>
    <p:sldId id="296" r:id="rId8"/>
    <p:sldId id="294" r:id="rId9"/>
    <p:sldId id="283" r:id="rId10"/>
    <p:sldId id="280" r:id="rId11"/>
    <p:sldId id="281" r:id="rId12"/>
    <p:sldId id="282" r:id="rId13"/>
    <p:sldId id="284" r:id="rId14"/>
    <p:sldId id="285" r:id="rId15"/>
    <p:sldId id="286" r:id="rId16"/>
    <p:sldId id="287" r:id="rId17"/>
    <p:sldId id="288" r:id="rId18"/>
    <p:sldId id="289" r:id="rId19"/>
    <p:sldId id="290" r:id="rId20"/>
    <p:sldId id="291" r:id="rId2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gPZX2sRBVXNBAmbC+hBI+8qxQ/u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6"/>
    <p:restoredTop sz="58160" autoAdjust="0"/>
  </p:normalViewPr>
  <p:slideViewPr>
    <p:cSldViewPr snapToGrid="0">
      <p:cViewPr varScale="1">
        <p:scale>
          <a:sx n="59" d="100"/>
          <a:sy n="59" d="100"/>
        </p:scale>
        <p:origin x="1952" y="19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2904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H3oyYEp7eTo"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bdc9461a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6bdc9461a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7" name="Google Shape;87;g6bdc9461a3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a:t>
            </a:fld>
            <a:endParaRPr/>
          </a:p>
        </p:txBody>
      </p:sp>
    </p:spTree>
    <p:extLst>
      <p:ext uri="{BB962C8B-B14F-4D97-AF65-F5344CB8AC3E}">
        <p14:creationId xmlns:p14="http://schemas.microsoft.com/office/powerpoint/2010/main" val="3062619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(Video here: </a:t>
            </a:r>
            <a:r>
              <a:rPr lang="en-US" sz="1200" b="0" i="0" u="sng" strike="noStrike" cap="none" dirty="0">
                <a:solidFill>
                  <a:schemeClr val="dk1"/>
                </a:solidFill>
                <a:effectLst/>
                <a:latin typeface="Calibri"/>
                <a:ea typeface="Calibri"/>
                <a:cs typeface="Calibri"/>
                <a:sym typeface="Calibri"/>
                <a:hlinkClick r:id="rId3"/>
              </a:rPr>
              <a:t>https://www.youtube.com/watch?v=H3oyYEp7eTo</a:t>
            </a:r>
            <a:r>
              <a:rPr lang="en-US" sz="1200" b="0" i="0" u="none" strike="noStrike" cap="none" dirty="0">
                <a:solidFill>
                  <a:schemeClr val="dk1"/>
                </a:solidFill>
                <a:effectLst/>
                <a:latin typeface="Calibri"/>
                <a:ea typeface="Calibri"/>
                <a:cs typeface="Calibri"/>
                <a:sym typeface="Calibri"/>
              </a:rPr>
              <a:t>)</a:t>
            </a: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uk-UA" sz="1200" b="0" i="0" u="none" strike="noStrike" cap="none" smtClean="0">
                <a:solidFill>
                  <a:schemeClr val="dk1"/>
                </a:solidFill>
                <a:latin typeface="Calibri"/>
                <a:ea typeface="Calibri"/>
                <a:cs typeface="Calibri"/>
                <a:sym typeface="Calibri"/>
              </a:rPr>
              <a:t>16</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4958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b="0" dirty="0"/>
              <a:t>Just briefly read these to remind the class</a:t>
            </a:r>
          </a:p>
          <a:p>
            <a:pPr marL="0" lvl="0" indent="0" algn="l" rtl="0">
              <a:lnSpc>
                <a:spcPct val="100000"/>
              </a:lnSpc>
              <a:spcBef>
                <a:spcPts val="0"/>
              </a:spcBef>
              <a:spcAft>
                <a:spcPts val="0"/>
              </a:spcAft>
              <a:buClr>
                <a:schemeClr val="dk1"/>
              </a:buClr>
              <a:buSzPts val="1400"/>
              <a:buFont typeface="Calibri"/>
              <a:buNone/>
            </a:pPr>
            <a:r>
              <a:rPr lang="en-US" b="0" dirty="0"/>
              <a:t>And move on to next slide– leave those instructions up</a:t>
            </a:r>
            <a:endParaRPr b="0" dirty="0"/>
          </a:p>
        </p:txBody>
      </p:sp>
      <p:sp>
        <p:nvSpPr>
          <p:cNvPr id="118" name="Google Shape;11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20</a:t>
            </a:fld>
            <a:endParaRPr/>
          </a:p>
        </p:txBody>
      </p:sp>
    </p:spTree>
    <p:extLst>
      <p:ext uri="{BB962C8B-B14F-4D97-AF65-F5344CB8AC3E}">
        <p14:creationId xmlns:p14="http://schemas.microsoft.com/office/powerpoint/2010/main" val="3495471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7349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dirty="0">
                <a:solidFill>
                  <a:schemeClr val="dk1"/>
                </a:solidFill>
                <a:latin typeface="Calibri"/>
                <a:ea typeface="Calibri"/>
                <a:cs typeface="Calibri"/>
                <a:sym typeface="Calibri"/>
              </a:rPr>
              <a:t>Use this “Stop &amp; Think” as a do now. 3min </a:t>
            </a:r>
          </a:p>
          <a:p>
            <a:pPr marL="0" lvl="0" indent="0" algn="l" rtl="0">
              <a:lnSpc>
                <a:spcPct val="100000"/>
              </a:lnSpc>
              <a:spcBef>
                <a:spcPts val="0"/>
              </a:spcBef>
              <a:spcAft>
                <a:spcPts val="0"/>
              </a:spcAft>
              <a:buSzPts val="1400"/>
              <a:buNone/>
            </a:pPr>
            <a:r>
              <a:rPr lang="en-US" sz="1200" dirty="0">
                <a:solidFill>
                  <a:schemeClr val="dk1"/>
                </a:solidFill>
                <a:latin typeface="Calibri"/>
                <a:cs typeface="Calibri"/>
                <a:sym typeface="Calibri"/>
              </a:rPr>
              <a:t>Have a very brief class discussion, just get 2-3 ideas out. </a:t>
            </a:r>
            <a:endParaRPr dirty="0"/>
          </a:p>
          <a:p>
            <a:pPr marL="0" lvl="0" indent="0" algn="l" rtl="0">
              <a:lnSpc>
                <a:spcPct val="100000"/>
              </a:lnSpc>
              <a:spcBef>
                <a:spcPts val="0"/>
              </a:spcBef>
              <a:spcAft>
                <a:spcPts val="0"/>
              </a:spcAft>
              <a:buSzPts val="1400"/>
              <a:buNone/>
            </a:pPr>
            <a:r>
              <a:rPr lang="en-US" sz="1200" dirty="0">
                <a:solidFill>
                  <a:schemeClr val="dk1"/>
                </a:solidFill>
                <a:latin typeface="Calibri"/>
                <a:ea typeface="Calibri"/>
                <a:cs typeface="Calibri"/>
                <a:sym typeface="Calibri"/>
              </a:rPr>
              <a:t>.</a:t>
            </a: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dirty="0"/>
          </a:p>
        </p:txBody>
      </p:sp>
      <p:sp>
        <p:nvSpPr>
          <p:cNvPr id="159" name="Google Shape;159;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993603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dirty="0"/>
              <a:t>15min</a:t>
            </a:r>
            <a:r>
              <a:rPr lang="en-US" b="0" dirty="0"/>
              <a:t>– Have the two focus groups present in turn</a:t>
            </a:r>
          </a:p>
          <a:p>
            <a:pPr marL="0" lvl="0" indent="0" algn="l" rtl="0">
              <a:lnSpc>
                <a:spcPct val="100000"/>
              </a:lnSpc>
              <a:spcBef>
                <a:spcPts val="0"/>
              </a:spcBef>
              <a:spcAft>
                <a:spcPts val="0"/>
              </a:spcAft>
              <a:buClr>
                <a:schemeClr val="dk1"/>
              </a:buClr>
              <a:buSzPts val="1400"/>
              <a:buFont typeface="Calibri"/>
              <a:buNone/>
            </a:pPr>
            <a:r>
              <a:rPr lang="en-US" b="0" dirty="0"/>
              <a:t>We will project MEME from our machines, and log in as the focus group so they can present their models</a:t>
            </a:r>
          </a:p>
          <a:p>
            <a:pPr marL="0" lvl="0" indent="0" algn="l" rtl="0">
              <a:lnSpc>
                <a:spcPct val="100000"/>
              </a:lnSpc>
              <a:spcBef>
                <a:spcPts val="0"/>
              </a:spcBef>
              <a:spcAft>
                <a:spcPts val="0"/>
              </a:spcAft>
              <a:buClr>
                <a:schemeClr val="dk1"/>
              </a:buClr>
              <a:buSzPts val="1400"/>
              <a:buFont typeface="Calibri"/>
              <a:buNone/>
            </a:pPr>
            <a:r>
              <a:rPr lang="en-US" b="0" dirty="0"/>
              <a:t>Have students discuss the presenting groups model– don’t let this get too long, we do need time to make the consensus model and some of these disagreements can get hashed out then</a:t>
            </a:r>
          </a:p>
          <a:p>
            <a:pPr marL="0" lvl="0" indent="0" algn="l" rtl="0">
              <a:lnSpc>
                <a:spcPct val="100000"/>
              </a:lnSpc>
              <a:spcBef>
                <a:spcPts val="0"/>
              </a:spcBef>
              <a:spcAft>
                <a:spcPts val="0"/>
              </a:spcAft>
              <a:buClr>
                <a:schemeClr val="dk1"/>
              </a:buClr>
              <a:buSzPts val="1400"/>
              <a:buFont typeface="Calibri"/>
              <a:buNone/>
            </a:pPr>
            <a:endParaRPr b="0" dirty="0"/>
          </a:p>
        </p:txBody>
      </p:sp>
      <p:sp>
        <p:nvSpPr>
          <p:cNvPr id="118" name="Google Shape;11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a:t>
            </a:fld>
            <a:endParaRPr/>
          </a:p>
        </p:txBody>
      </p:sp>
    </p:spTree>
    <p:extLst>
      <p:ext uri="{BB962C8B-B14F-4D97-AF65-F5344CB8AC3E}">
        <p14:creationId xmlns:p14="http://schemas.microsoft.com/office/powerpoint/2010/main" val="895897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dirty="0"/>
              <a:t>We will make the model here.   (next slide has example- FOR YOUR EYES ONLY)</a:t>
            </a:r>
          </a:p>
          <a:p>
            <a:pPr marL="0" lvl="0" indent="0" algn="l" rtl="0">
              <a:lnSpc>
                <a:spcPct val="100000"/>
              </a:lnSpc>
              <a:spcBef>
                <a:spcPts val="0"/>
              </a:spcBef>
              <a:spcAft>
                <a:spcPts val="0"/>
              </a:spcAft>
              <a:buClr>
                <a:schemeClr val="dk1"/>
              </a:buClr>
              <a:buSzPts val="1400"/>
              <a:buFont typeface="Calibri"/>
              <a:buNone/>
            </a:pPr>
            <a:r>
              <a:rPr lang="en-US" b="1" dirty="0"/>
              <a:t>The “ideal” model should have the following sequence: (however, there are acceptable variations to this so be open)</a:t>
            </a:r>
          </a:p>
          <a:p>
            <a:pPr marL="228600" lvl="0" indent="-228600" algn="l" rtl="0">
              <a:lnSpc>
                <a:spcPct val="100000"/>
              </a:lnSpc>
              <a:spcBef>
                <a:spcPts val="0"/>
              </a:spcBef>
              <a:spcAft>
                <a:spcPts val="0"/>
              </a:spcAft>
              <a:buClr>
                <a:schemeClr val="dk1"/>
              </a:buClr>
              <a:buSzPts val="1400"/>
              <a:buFont typeface="+mj-lt"/>
              <a:buAutoNum type="arabicPeriod"/>
            </a:pPr>
            <a:r>
              <a:rPr lang="en-US" b="0" dirty="0"/>
              <a:t>Rain causes dirt with fertilizer (nutrients) to wash into the pond.</a:t>
            </a:r>
          </a:p>
          <a:p>
            <a:pPr marL="228600" lvl="0" indent="-228600" algn="l" rtl="0">
              <a:lnSpc>
                <a:spcPct val="100000"/>
              </a:lnSpc>
              <a:spcBef>
                <a:spcPts val="0"/>
              </a:spcBef>
              <a:spcAft>
                <a:spcPts val="0"/>
              </a:spcAft>
              <a:buClr>
                <a:schemeClr val="dk1"/>
              </a:buClr>
              <a:buSzPts val="1400"/>
              <a:buFont typeface="+mj-lt"/>
              <a:buAutoNum type="arabicPeriod"/>
            </a:pPr>
            <a:r>
              <a:rPr lang="en-US" b="0" dirty="0"/>
              <a:t>Nutrients in fertilizer make the algae bloom (sunlight also contributes to the bloom)</a:t>
            </a:r>
          </a:p>
          <a:p>
            <a:pPr marL="228600" lvl="0" indent="-228600" algn="l" rtl="0">
              <a:lnSpc>
                <a:spcPct val="100000"/>
              </a:lnSpc>
              <a:spcBef>
                <a:spcPts val="0"/>
              </a:spcBef>
              <a:spcAft>
                <a:spcPts val="0"/>
              </a:spcAft>
              <a:buClr>
                <a:schemeClr val="dk1"/>
              </a:buClr>
              <a:buSzPts val="1400"/>
              <a:buFont typeface="+mj-lt"/>
              <a:buAutoNum type="arabicPeriod"/>
            </a:pPr>
            <a:r>
              <a:rPr lang="en-US" b="0" dirty="0"/>
              <a:t>Algae eventually die (they also use air and some students see them as contributing to the low dissolved air problem, which is true)</a:t>
            </a:r>
          </a:p>
          <a:p>
            <a:pPr marL="228600" lvl="0" indent="-228600" algn="l" rtl="0">
              <a:lnSpc>
                <a:spcPct val="100000"/>
              </a:lnSpc>
              <a:spcBef>
                <a:spcPts val="0"/>
              </a:spcBef>
              <a:spcAft>
                <a:spcPts val="0"/>
              </a:spcAft>
              <a:buClr>
                <a:schemeClr val="dk1"/>
              </a:buClr>
              <a:buSzPts val="1400"/>
              <a:buFont typeface="+mj-lt"/>
              <a:buAutoNum type="arabicPeriod"/>
            </a:pPr>
            <a:r>
              <a:rPr lang="en-US" b="0" dirty="0"/>
              <a:t>Decomposers break down dead matter to get energy (mostly algae) and use up the dissolved air</a:t>
            </a:r>
          </a:p>
          <a:p>
            <a:pPr marL="228600" lvl="0" indent="-228600" algn="l" rtl="0">
              <a:lnSpc>
                <a:spcPct val="100000"/>
              </a:lnSpc>
              <a:spcBef>
                <a:spcPts val="0"/>
              </a:spcBef>
              <a:spcAft>
                <a:spcPts val="0"/>
              </a:spcAft>
              <a:buClr>
                <a:schemeClr val="dk1"/>
              </a:buClr>
              <a:buSzPts val="1400"/>
              <a:buFont typeface="+mj-lt"/>
              <a:buAutoNum type="arabicPeriod"/>
            </a:pPr>
            <a:r>
              <a:rPr lang="en-US" b="0" dirty="0"/>
              <a:t>Low dissolved air causes fish to suffocate</a:t>
            </a:r>
          </a:p>
        </p:txBody>
      </p:sp>
      <p:sp>
        <p:nvSpPr>
          <p:cNvPr id="118" name="Google Shape;11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a:t>
            </a:fld>
            <a:endParaRPr/>
          </a:p>
        </p:txBody>
      </p:sp>
    </p:spTree>
    <p:extLst>
      <p:ext uri="{BB962C8B-B14F-4D97-AF65-F5344CB8AC3E}">
        <p14:creationId xmlns:p14="http://schemas.microsoft.com/office/powerpoint/2010/main" val="142538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dirty="0"/>
              <a:t>We will make the model here. </a:t>
            </a:r>
          </a:p>
          <a:p>
            <a:pPr marL="0" lvl="0" indent="0" algn="l" rtl="0">
              <a:lnSpc>
                <a:spcPct val="100000"/>
              </a:lnSpc>
              <a:spcBef>
                <a:spcPts val="0"/>
              </a:spcBef>
              <a:spcAft>
                <a:spcPts val="0"/>
              </a:spcAft>
              <a:buClr>
                <a:schemeClr val="dk1"/>
              </a:buClr>
              <a:buSzPts val="1400"/>
              <a:buFont typeface="Calibri"/>
              <a:buNone/>
            </a:pPr>
            <a:r>
              <a:rPr lang="en-US" b="1" dirty="0"/>
              <a:t>The “ideal” model should have the following sequence: (however, there are acceptable variations to this so be open)</a:t>
            </a:r>
          </a:p>
          <a:p>
            <a:pPr marL="228600" lvl="0" indent="-228600" algn="l" rtl="0">
              <a:lnSpc>
                <a:spcPct val="100000"/>
              </a:lnSpc>
              <a:spcBef>
                <a:spcPts val="0"/>
              </a:spcBef>
              <a:spcAft>
                <a:spcPts val="0"/>
              </a:spcAft>
              <a:buClr>
                <a:schemeClr val="dk1"/>
              </a:buClr>
              <a:buSzPts val="1400"/>
              <a:buFont typeface="+mj-lt"/>
              <a:buAutoNum type="arabicPeriod"/>
            </a:pPr>
            <a:r>
              <a:rPr lang="en-US" b="0" dirty="0"/>
              <a:t>Rain causes dirt with fertilizer (nutrients) to wash into the pond.</a:t>
            </a:r>
          </a:p>
          <a:p>
            <a:pPr marL="228600" lvl="0" indent="-228600" algn="l" rtl="0">
              <a:lnSpc>
                <a:spcPct val="100000"/>
              </a:lnSpc>
              <a:spcBef>
                <a:spcPts val="0"/>
              </a:spcBef>
              <a:spcAft>
                <a:spcPts val="0"/>
              </a:spcAft>
              <a:buClr>
                <a:schemeClr val="dk1"/>
              </a:buClr>
              <a:buSzPts val="1400"/>
              <a:buFont typeface="+mj-lt"/>
              <a:buAutoNum type="arabicPeriod"/>
            </a:pPr>
            <a:r>
              <a:rPr lang="en-US" b="0" dirty="0"/>
              <a:t>Nutrients in fertilizer make the algae bloom (sunlight also contributes to the bloom)</a:t>
            </a:r>
          </a:p>
          <a:p>
            <a:pPr marL="228600" lvl="0" indent="-228600" algn="l" rtl="0">
              <a:lnSpc>
                <a:spcPct val="100000"/>
              </a:lnSpc>
              <a:spcBef>
                <a:spcPts val="0"/>
              </a:spcBef>
              <a:spcAft>
                <a:spcPts val="0"/>
              </a:spcAft>
              <a:buClr>
                <a:schemeClr val="dk1"/>
              </a:buClr>
              <a:buSzPts val="1400"/>
              <a:buFont typeface="+mj-lt"/>
              <a:buAutoNum type="arabicPeriod"/>
            </a:pPr>
            <a:r>
              <a:rPr lang="en-US" b="0" dirty="0"/>
              <a:t>Algae eventually die (they also use air and some students see them as contributing to the low dissolved air problem, which is true)</a:t>
            </a:r>
          </a:p>
          <a:p>
            <a:pPr marL="228600" lvl="0" indent="-228600" algn="l" rtl="0">
              <a:lnSpc>
                <a:spcPct val="100000"/>
              </a:lnSpc>
              <a:spcBef>
                <a:spcPts val="0"/>
              </a:spcBef>
              <a:spcAft>
                <a:spcPts val="0"/>
              </a:spcAft>
              <a:buClr>
                <a:schemeClr val="dk1"/>
              </a:buClr>
              <a:buSzPts val="1400"/>
              <a:buFont typeface="+mj-lt"/>
              <a:buAutoNum type="arabicPeriod"/>
            </a:pPr>
            <a:r>
              <a:rPr lang="en-US" b="0" dirty="0"/>
              <a:t>Decomposers break down dead matter to get energy (mostly algae) and use up the dissolved air</a:t>
            </a:r>
          </a:p>
          <a:p>
            <a:pPr marL="228600" lvl="0" indent="-228600" algn="l" rtl="0">
              <a:lnSpc>
                <a:spcPct val="100000"/>
              </a:lnSpc>
              <a:spcBef>
                <a:spcPts val="0"/>
              </a:spcBef>
              <a:spcAft>
                <a:spcPts val="0"/>
              </a:spcAft>
              <a:buClr>
                <a:schemeClr val="dk1"/>
              </a:buClr>
              <a:buSzPts val="1400"/>
              <a:buFont typeface="+mj-lt"/>
              <a:buAutoNum type="arabicPeriod"/>
            </a:pPr>
            <a:r>
              <a:rPr lang="en-US" b="0" dirty="0"/>
              <a:t>Low dissolved air causes fish to suffocate</a:t>
            </a:r>
          </a:p>
        </p:txBody>
      </p:sp>
      <p:sp>
        <p:nvSpPr>
          <p:cNvPr id="118" name="Google Shape;11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a:t>
            </a:fld>
            <a:endParaRPr/>
          </a:p>
        </p:txBody>
      </p:sp>
    </p:spTree>
    <p:extLst>
      <p:ext uri="{BB962C8B-B14F-4D97-AF65-F5344CB8AC3E}">
        <p14:creationId xmlns:p14="http://schemas.microsoft.com/office/powerpoint/2010/main" val="68475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dirty="0"/>
              <a:t>Please handout post test, read instructions. Do what we did for the pre-test. </a:t>
            </a:r>
          </a:p>
          <a:p>
            <a:pPr marL="0" lvl="0" indent="0" algn="l" rtl="0">
              <a:lnSpc>
                <a:spcPct val="100000"/>
              </a:lnSpc>
              <a:spcBef>
                <a:spcPts val="0"/>
              </a:spcBef>
              <a:spcAft>
                <a:spcPts val="0"/>
              </a:spcAft>
              <a:buClr>
                <a:schemeClr val="dk1"/>
              </a:buClr>
              <a:buSzPts val="1400"/>
              <a:buFont typeface="Calibri"/>
              <a:buNone/>
            </a:pPr>
            <a:r>
              <a:rPr lang="en-US" b="1" dirty="0"/>
              <a:t>Give them 17 min (unless they get extra time)</a:t>
            </a:r>
          </a:p>
          <a:p>
            <a:pPr marL="0" lvl="0" indent="0" algn="l" rtl="0">
              <a:lnSpc>
                <a:spcPct val="100000"/>
              </a:lnSpc>
              <a:spcBef>
                <a:spcPts val="0"/>
              </a:spcBef>
              <a:spcAft>
                <a:spcPts val="0"/>
              </a:spcAft>
              <a:buClr>
                <a:schemeClr val="dk1"/>
              </a:buClr>
              <a:buSzPts val="1400"/>
              <a:buFont typeface="Calibri"/>
              <a:buNone/>
            </a:pPr>
            <a:endParaRPr lang="en-US" b="0" dirty="0"/>
          </a:p>
          <a:p>
            <a:pPr marL="0" lvl="0" indent="0" algn="l" rtl="0">
              <a:lnSpc>
                <a:spcPct val="100000"/>
              </a:lnSpc>
              <a:spcBef>
                <a:spcPts val="0"/>
              </a:spcBef>
              <a:spcAft>
                <a:spcPts val="0"/>
              </a:spcAft>
              <a:buClr>
                <a:schemeClr val="dk1"/>
              </a:buClr>
              <a:buSzPts val="1400"/>
              <a:buFont typeface="Calibri"/>
              <a:buNone/>
            </a:pPr>
            <a:endParaRPr b="0" dirty="0"/>
          </a:p>
        </p:txBody>
      </p:sp>
      <p:sp>
        <p:nvSpPr>
          <p:cNvPr id="118" name="Google Shape;11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a:t>
            </a:fld>
            <a:endParaRPr/>
          </a:p>
        </p:txBody>
      </p:sp>
    </p:spTree>
    <p:extLst>
      <p:ext uri="{BB962C8B-B14F-4D97-AF65-F5344CB8AC3E}">
        <p14:creationId xmlns:p14="http://schemas.microsoft.com/office/powerpoint/2010/main" val="2921986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Before You Go today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2270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need to project evidence, they are all here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6239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Shape 15"/>
        <p:cNvGrpSpPr/>
        <p:nvPr/>
      </p:nvGrpSpPr>
      <p:grpSpPr>
        <a:xfrm>
          <a:off x="0" y="0"/>
          <a:ext cx="0" cy="0"/>
          <a:chOff x="0" y="0"/>
          <a:chExt cx="0" cy="0"/>
        </a:xfrm>
      </p:grpSpPr>
      <p:sp>
        <p:nvSpPr>
          <p:cNvPr id="16" name="Google Shape;16;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 name="Google Shape;1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_TEXT" type="vertTx">
  <p:cSld name="VERTICAL_TEXT">
    <p:spTree>
      <p:nvGrpSpPr>
        <p:cNvPr id="1" name="Shape 72"/>
        <p:cNvGrpSpPr/>
        <p:nvPr/>
      </p:nvGrpSpPr>
      <p:grpSpPr>
        <a:xfrm>
          <a:off x="0" y="0"/>
          <a:ext cx="0" cy="0"/>
          <a:chOff x="0" y="0"/>
          <a:chExt cx="0" cy="0"/>
        </a:xfrm>
      </p:grpSpPr>
      <p:sp>
        <p:nvSpPr>
          <p:cNvPr id="73" name="Google Shape;73;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0"/>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_TITLE_AND_VERTICAL_TEXT" type="vertTitleAndTx">
  <p:cSld name="VERTICAL_TITLE_AND_VERTICAL_TEXT">
    <p:spTree>
      <p:nvGrpSpPr>
        <p:cNvPr id="1" name="Shape 78"/>
        <p:cNvGrpSpPr/>
        <p:nvPr/>
      </p:nvGrpSpPr>
      <p:grpSpPr>
        <a:xfrm>
          <a:off x="0" y="0"/>
          <a:ext cx="0" cy="0"/>
          <a:chOff x="0" y="0"/>
          <a:chExt cx="0" cy="0"/>
        </a:xfrm>
      </p:grpSpPr>
      <p:sp>
        <p:nvSpPr>
          <p:cNvPr id="79" name="Google Shape;79;p31"/>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1"/>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_HEADER" type="secHead">
  <p:cSld name="SECTION_HEADER">
    <p:spTree>
      <p:nvGrpSpPr>
        <p:cNvPr id="1" name="Shape 21"/>
        <p:cNvGrpSpPr/>
        <p:nvPr/>
      </p:nvGrpSpPr>
      <p:grpSpPr>
        <a:xfrm>
          <a:off x="0" y="0"/>
          <a:ext cx="0" cy="0"/>
          <a:chOff x="0" y="0"/>
          <a:chExt cx="0" cy="0"/>
        </a:xfrm>
      </p:grpSpPr>
      <p:sp>
        <p:nvSpPr>
          <p:cNvPr id="22" name="Google Shape;22;p2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4" name="Google Shape;24;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27"/>
        <p:cNvGrpSpPr/>
        <p:nvPr/>
      </p:nvGrpSpPr>
      <p:grpSpPr>
        <a:xfrm>
          <a:off x="0" y="0"/>
          <a:ext cx="0" cy="0"/>
          <a:chOff x="0" y="0"/>
          <a:chExt cx="0" cy="0"/>
        </a:xfrm>
      </p:grpSpPr>
      <p:sp>
        <p:nvSpPr>
          <p:cNvPr id="28" name="Google Shape;28;p2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0" name="Google Shape;30;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_OBJECTS" type="twoObj">
  <p:cSld name="TWO_OBJECT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2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_OBJECTS_WITH_TEXT" type="twoTxTwoObj">
  <p:cSld name="TWO_OBJECTS_WITH_TEXT">
    <p:spTree>
      <p:nvGrpSpPr>
        <p:cNvPr id="1" name="Shape 40"/>
        <p:cNvGrpSpPr/>
        <p:nvPr/>
      </p:nvGrpSpPr>
      <p:grpSpPr>
        <a:xfrm>
          <a:off x="0" y="0"/>
          <a:ext cx="0" cy="0"/>
          <a:chOff x="0" y="0"/>
          <a:chExt cx="0" cy="0"/>
        </a:xfrm>
      </p:grpSpPr>
      <p:sp>
        <p:nvSpPr>
          <p:cNvPr id="41" name="Google Shape;41;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2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2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2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_ONLY" type="titleOnly">
  <p:cSld name="TITLE_ONLY">
    <p:spTree>
      <p:nvGrpSpPr>
        <p:cNvPr id="1" name="Shape 49"/>
        <p:cNvGrpSpPr/>
        <p:nvPr/>
      </p:nvGrpSpPr>
      <p:grpSpPr>
        <a:xfrm>
          <a:off x="0" y="0"/>
          <a:ext cx="0" cy="0"/>
          <a:chOff x="0" y="0"/>
          <a:chExt cx="0" cy="0"/>
        </a:xfrm>
      </p:grpSpPr>
      <p:sp>
        <p:nvSpPr>
          <p:cNvPr id="50" name="Google Shape;50;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BJECT_WITH_CAPTION_TEXT" type="objTx">
  <p:cSld name="OBJECT_WITH_CAPTION_TEXT">
    <p:spTree>
      <p:nvGrpSpPr>
        <p:cNvPr id="1" name="Shape 58"/>
        <p:cNvGrpSpPr/>
        <p:nvPr/>
      </p:nvGrpSpPr>
      <p:grpSpPr>
        <a:xfrm>
          <a:off x="0" y="0"/>
          <a:ext cx="0" cy="0"/>
          <a:chOff x="0" y="0"/>
          <a:chExt cx="0" cy="0"/>
        </a:xfrm>
      </p:grpSpPr>
      <p:sp>
        <p:nvSpPr>
          <p:cNvPr id="59" name="Google Shape;59;p2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2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_WITH_CAPTION_TEXT" type="picTx">
  <p:cSld name="PICTURE_WITH_CAPTION_TEXT">
    <p:spTree>
      <p:nvGrpSpPr>
        <p:cNvPr id="1" name="Shape 65"/>
        <p:cNvGrpSpPr/>
        <p:nvPr/>
      </p:nvGrpSpPr>
      <p:grpSpPr>
        <a:xfrm>
          <a:off x="0" y="0"/>
          <a:ext cx="0" cy="0"/>
          <a:chOff x="0" y="0"/>
          <a:chExt cx="0" cy="0"/>
        </a:xfrm>
      </p:grpSpPr>
      <p:sp>
        <p:nvSpPr>
          <p:cNvPr id="66" name="Google Shape;66;p2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9"/>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27.jp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6bdc9461a3_0_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1</a:t>
            </a:fld>
            <a:endParaRPr/>
          </a:p>
        </p:txBody>
      </p:sp>
      <p:sp>
        <p:nvSpPr>
          <p:cNvPr id="90" name="Google Shape;90;g6bdc9461a3_0_0"/>
          <p:cNvSpPr txBox="1"/>
          <p:nvPr/>
        </p:nvSpPr>
        <p:spPr>
          <a:xfrm>
            <a:off x="616450" y="308224"/>
            <a:ext cx="8356100" cy="654977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sng" strike="noStrike" cap="none" dirty="0">
                <a:solidFill>
                  <a:srgbClr val="000000"/>
                </a:solidFill>
                <a:latin typeface="Calibri"/>
                <a:ea typeface="Calibri"/>
                <a:cs typeface="Calibri"/>
                <a:sym typeface="Calibri"/>
              </a:rPr>
              <a:t>Lesson Overview</a:t>
            </a:r>
            <a:endParaRPr sz="2400" b="0" i="0" u="sng"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AutoNum type="arabicPeriod"/>
            </a:pPr>
            <a:r>
              <a:rPr lang="en-US" sz="2300" dirty="0">
                <a:latin typeface="Calibri"/>
                <a:ea typeface="Calibri"/>
                <a:cs typeface="Calibri"/>
                <a:sym typeface="Calibri"/>
              </a:rPr>
              <a:t>Begin with the Stop &amp; Think on HO3 (new) -</a:t>
            </a:r>
            <a:r>
              <a:rPr lang="en-US" sz="2300" dirty="0">
                <a:solidFill>
                  <a:srgbClr val="C00000"/>
                </a:solidFill>
                <a:latin typeface="Calibri"/>
                <a:ea typeface="Calibri"/>
                <a:cs typeface="Calibri"/>
                <a:sym typeface="Calibri"/>
              </a:rPr>
              <a:t>3min</a:t>
            </a:r>
            <a:r>
              <a:rPr lang="en-US" sz="2300" dirty="0">
                <a:latin typeface="Calibri"/>
                <a:ea typeface="Calibri"/>
                <a:cs typeface="Calibri"/>
                <a:sym typeface="Calibri"/>
              </a:rPr>
              <a:t>. Have a brief discussion (no more than </a:t>
            </a:r>
            <a:r>
              <a:rPr lang="en-US" sz="2300" dirty="0">
                <a:solidFill>
                  <a:srgbClr val="C00000"/>
                </a:solidFill>
                <a:latin typeface="Calibri"/>
                <a:ea typeface="Calibri"/>
                <a:cs typeface="Calibri"/>
                <a:sym typeface="Calibri"/>
              </a:rPr>
              <a:t>5 min</a:t>
            </a:r>
            <a:r>
              <a:rPr lang="en-US" sz="2300" dirty="0">
                <a:latin typeface="Calibri"/>
                <a:ea typeface="Calibri"/>
                <a:cs typeface="Calibri"/>
                <a:sym typeface="Calibri"/>
              </a:rPr>
              <a:t>, just get 2-3 ideas out on the table)</a:t>
            </a:r>
          </a:p>
          <a:p>
            <a:pPr marL="457200" indent="-381000">
              <a:buSzPts val="2400"/>
              <a:buFont typeface="Calibri"/>
              <a:buAutoNum type="arabicPeriod"/>
            </a:pPr>
            <a:r>
              <a:rPr lang="en-US" sz="2300" dirty="0">
                <a:latin typeface="Calibri"/>
                <a:ea typeface="Calibri"/>
                <a:cs typeface="Calibri"/>
                <a:sym typeface="Calibri"/>
              </a:rPr>
              <a:t>Set goals for the day </a:t>
            </a:r>
            <a:r>
              <a:rPr lang="en-US" sz="2300" dirty="0">
                <a:solidFill>
                  <a:srgbClr val="C00000"/>
                </a:solidFill>
                <a:latin typeface="Calibri"/>
                <a:ea typeface="Calibri"/>
                <a:cs typeface="Calibri"/>
                <a:sym typeface="Calibri"/>
              </a:rPr>
              <a:t>2min</a:t>
            </a:r>
            <a:r>
              <a:rPr lang="en-US" sz="2300" dirty="0">
                <a:latin typeface="Calibri"/>
                <a:ea typeface="Calibri"/>
                <a:cs typeface="Calibri"/>
                <a:sym typeface="Calibri"/>
              </a:rPr>
              <a:t>–  We will develop a consensus model for the class that provides the entire explanation of why the fish died. First we will have two groups present their models and then we will develop one together</a:t>
            </a:r>
          </a:p>
          <a:p>
            <a:pPr marL="457200" indent="-381000">
              <a:buSzPts val="2400"/>
              <a:buFont typeface="Calibri"/>
              <a:buAutoNum type="arabicPeriod"/>
            </a:pPr>
            <a:r>
              <a:rPr lang="en-US" sz="2300" dirty="0">
                <a:latin typeface="Calibri"/>
                <a:ea typeface="Calibri"/>
                <a:cs typeface="Calibri"/>
                <a:sym typeface="Calibri"/>
              </a:rPr>
              <a:t>Two groups present- </a:t>
            </a:r>
            <a:r>
              <a:rPr lang="en-US" sz="2300" dirty="0">
                <a:solidFill>
                  <a:srgbClr val="C00000"/>
                </a:solidFill>
                <a:latin typeface="Calibri"/>
                <a:ea typeface="Calibri"/>
                <a:cs typeface="Calibri"/>
                <a:sym typeface="Calibri"/>
              </a:rPr>
              <a:t>15min</a:t>
            </a:r>
            <a:r>
              <a:rPr lang="en-US" sz="2300" dirty="0">
                <a:latin typeface="Calibri"/>
                <a:ea typeface="Calibri"/>
                <a:cs typeface="Calibri"/>
                <a:sym typeface="Calibri"/>
              </a:rPr>
              <a:t>- Have the focus groups present (about 7 min for each group including a bit of discussion). </a:t>
            </a:r>
          </a:p>
          <a:p>
            <a:pPr marL="457200" indent="-381000">
              <a:buSzPts val="2400"/>
              <a:buFont typeface="Calibri"/>
              <a:buAutoNum type="arabicPeriod"/>
            </a:pPr>
            <a:r>
              <a:rPr lang="en-US" sz="2300" dirty="0">
                <a:latin typeface="Calibri"/>
                <a:ea typeface="Calibri"/>
                <a:cs typeface="Calibri"/>
                <a:sym typeface="Calibri"/>
              </a:rPr>
              <a:t>Build class model </a:t>
            </a:r>
            <a:r>
              <a:rPr lang="en-US" sz="2300" dirty="0">
                <a:solidFill>
                  <a:srgbClr val="C00000"/>
                </a:solidFill>
                <a:latin typeface="Calibri"/>
                <a:ea typeface="Calibri"/>
                <a:cs typeface="Calibri"/>
                <a:sym typeface="Calibri"/>
              </a:rPr>
              <a:t>20 min</a:t>
            </a:r>
            <a:r>
              <a:rPr lang="en-US" sz="2300" dirty="0">
                <a:latin typeface="Calibri"/>
                <a:ea typeface="Calibri"/>
                <a:cs typeface="Calibri"/>
                <a:sym typeface="Calibri"/>
              </a:rPr>
              <a:t>- together we will make a class model that represents the ideas we all agree about in terms of why the fish died</a:t>
            </a:r>
          </a:p>
          <a:p>
            <a:pPr marL="457200" indent="-381000">
              <a:buSzPts val="2400"/>
              <a:buFont typeface="Calibri"/>
              <a:buAutoNum type="arabicPeriod"/>
            </a:pPr>
            <a:r>
              <a:rPr lang="en-US" sz="2300" dirty="0">
                <a:latin typeface="Calibri"/>
                <a:ea typeface="Calibri"/>
                <a:cs typeface="Calibri"/>
                <a:sym typeface="Calibri"/>
              </a:rPr>
              <a:t>Post test </a:t>
            </a:r>
            <a:r>
              <a:rPr lang="en-US" sz="2300" dirty="0">
                <a:solidFill>
                  <a:srgbClr val="C00000"/>
                </a:solidFill>
                <a:latin typeface="Calibri"/>
                <a:ea typeface="Calibri"/>
                <a:cs typeface="Calibri"/>
                <a:sym typeface="Calibri"/>
              </a:rPr>
              <a:t>17-20</a:t>
            </a:r>
            <a:r>
              <a:rPr lang="en-US" sz="2300" dirty="0">
                <a:latin typeface="Calibri"/>
                <a:ea typeface="Calibri"/>
                <a:cs typeface="Calibri"/>
                <a:sym typeface="Calibri"/>
              </a:rPr>
              <a:t> (no more than 20 unless they get extra time)- read instructions (slide) and let them work. </a:t>
            </a:r>
          </a:p>
          <a:p>
            <a:pPr marL="45720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accent1"/>
                </a:solidFill>
                <a:latin typeface="Calibri"/>
                <a:ea typeface="Calibri"/>
                <a:cs typeface="Calibri"/>
                <a:sym typeface="Calibri"/>
              </a:rPr>
              <a:t>(no Before You </a:t>
            </a:r>
            <a:r>
              <a:rPr lang="en-US" sz="2300" dirty="0">
                <a:solidFill>
                  <a:schemeClr val="accent1"/>
                </a:solidFill>
                <a:latin typeface="Calibri"/>
                <a:ea typeface="Calibri"/>
                <a:cs typeface="Calibri"/>
                <a:sym typeface="Calibri"/>
              </a:rPr>
              <a:t>G</a:t>
            </a:r>
            <a:r>
              <a:rPr lang="en-US" sz="2300" b="0" i="0" u="none" strike="noStrike" cap="none" dirty="0">
                <a:solidFill>
                  <a:schemeClr val="accent1"/>
                </a:solidFill>
                <a:latin typeface="Calibri"/>
                <a:ea typeface="Calibri"/>
                <a:cs typeface="Calibri"/>
                <a:sym typeface="Calibri"/>
              </a:rPr>
              <a:t>o today)</a:t>
            </a:r>
          </a:p>
          <a:p>
            <a:pPr marL="45720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accent1"/>
                </a:solidFill>
                <a:latin typeface="Calibri"/>
                <a:ea typeface="Calibri"/>
                <a:cs typeface="Calibri"/>
                <a:sym typeface="Calibri"/>
              </a:rPr>
              <a:t>Total time- 65 mins.</a:t>
            </a:r>
            <a:endParaRPr sz="2300" b="0"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3621150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10</a:t>
            </a:fld>
            <a:endParaRPr lang="uk-UA"/>
          </a:p>
        </p:txBody>
      </p:sp>
      <p:sp>
        <p:nvSpPr>
          <p:cNvPr id="8" name="TextBox 7"/>
          <p:cNvSpPr txBox="1"/>
          <p:nvPr/>
        </p:nvSpPr>
        <p:spPr>
          <a:xfrm>
            <a:off x="325755" y="501650"/>
            <a:ext cx="8818245" cy="1938992"/>
          </a:xfrm>
          <a:prstGeom prst="rect">
            <a:avLst/>
          </a:prstGeom>
          <a:noFill/>
        </p:spPr>
        <p:txBody>
          <a:bodyPr wrap="square" rtlCol="0">
            <a:spAutoFit/>
          </a:bodyPr>
          <a:lstStyle/>
          <a:p>
            <a:r>
              <a:rPr lang="en-US" sz="2400" b="1" dirty="0"/>
              <a:t>Amount of Sunlight at Passion Puddle</a:t>
            </a:r>
            <a:endParaRPr lang="en-US" sz="2400" dirty="0"/>
          </a:p>
          <a:p>
            <a:r>
              <a:rPr lang="en-US" sz="2400" dirty="0"/>
              <a:t>Around Passion Puddle there are instruments that can measure the amount of sunlight hitting the water. Here are the measurements of sunlight from each month during the year in which there was an algal bloom (too much algae):</a:t>
            </a:r>
          </a:p>
        </p:txBody>
      </p:sp>
      <p:pic>
        <p:nvPicPr>
          <p:cNvPr id="13" name="Picture 12"/>
          <p:cNvPicPr/>
          <p:nvPr/>
        </p:nvPicPr>
        <p:blipFill>
          <a:blip r:embed="rId2">
            <a:extLst>
              <a:ext uri="{28A0092B-C50C-407E-A947-70E740481C1C}">
                <a14:useLocalDpi xmlns:a14="http://schemas.microsoft.com/office/drawing/2010/main" val="0"/>
              </a:ext>
            </a:extLst>
          </a:blip>
          <a:srcRect/>
          <a:stretch>
            <a:fillRect/>
          </a:stretch>
        </p:blipFill>
        <p:spPr bwMode="auto">
          <a:xfrm>
            <a:off x="1451610" y="2440642"/>
            <a:ext cx="6168390" cy="4417358"/>
          </a:xfrm>
          <a:prstGeom prst="rect">
            <a:avLst/>
          </a:prstGeom>
          <a:noFill/>
          <a:ln>
            <a:noFill/>
          </a:ln>
        </p:spPr>
      </p:pic>
    </p:spTree>
    <p:extLst>
      <p:ext uri="{BB962C8B-B14F-4D97-AF65-F5344CB8AC3E}">
        <p14:creationId xmlns:p14="http://schemas.microsoft.com/office/powerpoint/2010/main" val="1284148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11</a:t>
            </a:fld>
            <a:endParaRPr lang="uk-UA"/>
          </a:p>
        </p:txBody>
      </p:sp>
      <p:sp>
        <p:nvSpPr>
          <p:cNvPr id="7" name="TextBox 6"/>
          <p:cNvSpPr txBox="1"/>
          <p:nvPr/>
        </p:nvSpPr>
        <p:spPr>
          <a:xfrm>
            <a:off x="320040" y="297180"/>
            <a:ext cx="8823960" cy="2677656"/>
          </a:xfrm>
          <a:prstGeom prst="rect">
            <a:avLst/>
          </a:prstGeom>
          <a:noFill/>
        </p:spPr>
        <p:txBody>
          <a:bodyPr wrap="square" rtlCol="0">
            <a:spAutoFit/>
          </a:bodyPr>
          <a:lstStyle/>
          <a:p>
            <a:r>
              <a:rPr lang="en-US" sz="2400" b="1" dirty="0"/>
              <a:t>Plants in Sunlight</a:t>
            </a:r>
            <a:endParaRPr lang="en-US" sz="2400" dirty="0"/>
          </a:p>
          <a:p>
            <a:r>
              <a:rPr lang="en-US" sz="2400" dirty="0"/>
              <a:t>Plants are producers. This means they produce their own food (sugar) using sunlight energy. Scientists did an experiment to see what happens if only part of a leaf gets sunlight. They took a plant and selected five big green leaves. They then covered half of each leaf with a piece of aluminum foil, to hide that half from the sun, like the diagram below.</a:t>
            </a:r>
          </a:p>
        </p:txBody>
      </p:sp>
      <p:sp>
        <p:nvSpPr>
          <p:cNvPr id="10" name="TextBox 9"/>
          <p:cNvSpPr txBox="1"/>
          <p:nvPr/>
        </p:nvSpPr>
        <p:spPr>
          <a:xfrm>
            <a:off x="144780" y="4830068"/>
            <a:ext cx="8702040" cy="1785104"/>
          </a:xfrm>
          <a:prstGeom prst="rect">
            <a:avLst/>
          </a:prstGeom>
          <a:noFill/>
        </p:spPr>
        <p:txBody>
          <a:bodyPr wrap="square" rtlCol="0">
            <a:spAutoFit/>
          </a:bodyPr>
          <a:lstStyle/>
          <a:p>
            <a:r>
              <a:rPr lang="en-US" sz="2400" dirty="0"/>
              <a:t>After a couple of days, they picked the leaves off the plant and tested each section of the leaf to see if it made sugar. They found sugar </a:t>
            </a:r>
            <a:r>
              <a:rPr lang="en-US" sz="2400" u="sng" dirty="0"/>
              <a:t>only</a:t>
            </a:r>
            <a:r>
              <a:rPr lang="en-US" sz="2400" dirty="0"/>
              <a:t> in the parts of the leaves that were left out in the sun. There was no sugar in the parts that were covered.  </a:t>
            </a:r>
          </a:p>
          <a:p>
            <a:endParaRPr lang="en-US" dirty="0"/>
          </a:p>
        </p:txBody>
      </p:sp>
      <p:pic>
        <p:nvPicPr>
          <p:cNvPr id="3" name="Picture 2" descr="Shape&#10;&#10;Description automatically generated with medium confidence">
            <a:extLst>
              <a:ext uri="{FF2B5EF4-FFF2-40B4-BE49-F238E27FC236}">
                <a16:creationId xmlns:a16="http://schemas.microsoft.com/office/drawing/2014/main" id="{C1E1A29F-86A0-D849-A10E-2341EBA7A1D0}"/>
              </a:ext>
            </a:extLst>
          </p:cNvPr>
          <p:cNvPicPr>
            <a:picLocks noChangeAspect="1"/>
          </p:cNvPicPr>
          <p:nvPr/>
        </p:nvPicPr>
        <p:blipFill>
          <a:blip r:embed="rId2"/>
          <a:stretch>
            <a:fillRect/>
          </a:stretch>
        </p:blipFill>
        <p:spPr>
          <a:xfrm>
            <a:off x="5856514" y="2825161"/>
            <a:ext cx="2416629" cy="2004907"/>
          </a:xfrm>
          <a:prstGeom prst="rect">
            <a:avLst/>
          </a:prstGeom>
        </p:spPr>
      </p:pic>
    </p:spTree>
    <p:extLst>
      <p:ext uri="{BB962C8B-B14F-4D97-AF65-F5344CB8AC3E}">
        <p14:creationId xmlns:p14="http://schemas.microsoft.com/office/powerpoint/2010/main" val="1436081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12</a:t>
            </a:fld>
            <a:endParaRPr lang="uk-UA"/>
          </a:p>
        </p:txBody>
      </p:sp>
      <p:sp>
        <p:nvSpPr>
          <p:cNvPr id="5" name="Rectangle 4"/>
          <p:cNvSpPr/>
          <p:nvPr/>
        </p:nvSpPr>
        <p:spPr>
          <a:xfrm>
            <a:off x="0" y="58903"/>
            <a:ext cx="8938260" cy="3063724"/>
          </a:xfrm>
          <a:prstGeom prst="rect">
            <a:avLst/>
          </a:prstGeom>
        </p:spPr>
        <p:txBody>
          <a:bodyPr wrap="square">
            <a:spAutoFit/>
          </a:bodyPr>
          <a:lstStyle/>
          <a:p>
            <a:pPr>
              <a:lnSpc>
                <a:spcPct val="107000"/>
              </a:lnSpc>
              <a:spcAft>
                <a:spcPts val="800"/>
              </a:spcAft>
            </a:pPr>
            <a:r>
              <a:rPr lang="en-US" sz="2400" b="1" dirty="0">
                <a:latin typeface="Calibri" charset="0"/>
                <a:ea typeface="Calibri" charset="0"/>
                <a:cs typeface="Calibri" charset="0"/>
              </a:rPr>
              <a:t>Fertilizer and Plants</a:t>
            </a:r>
            <a:endParaRPr lang="en-US" sz="2400" dirty="0">
              <a:latin typeface="Calibri" charset="0"/>
              <a:ea typeface="Calibri" charset="0"/>
              <a:cs typeface="Calibri" charset="0"/>
            </a:endParaRPr>
          </a:p>
          <a:p>
            <a:pPr>
              <a:lnSpc>
                <a:spcPct val="107000"/>
              </a:lnSpc>
              <a:spcAft>
                <a:spcPts val="800"/>
              </a:spcAft>
            </a:pPr>
            <a:r>
              <a:rPr lang="en-US" sz="2400" b="1" dirty="0">
                <a:latin typeface="Calibri" charset="0"/>
                <a:ea typeface="Calibri" charset="0"/>
                <a:cs typeface="Calibri" charset="0"/>
              </a:rPr>
              <a:t>Part A: Fertilizer for Water Lilies</a:t>
            </a:r>
            <a:endParaRPr lang="en-US" sz="2400" dirty="0">
              <a:latin typeface="Calibri" charset="0"/>
              <a:ea typeface="Calibri" charset="0"/>
              <a:cs typeface="Calibri" charset="0"/>
            </a:endParaRPr>
          </a:p>
          <a:p>
            <a:pPr>
              <a:lnSpc>
                <a:spcPct val="107000"/>
              </a:lnSpc>
              <a:spcAft>
                <a:spcPts val="800"/>
              </a:spcAft>
            </a:pPr>
            <a:r>
              <a:rPr lang="en-US" sz="2400" dirty="0">
                <a:latin typeface="Calibri" charset="0"/>
                <a:ea typeface="Calibri" charset="0"/>
                <a:cs typeface="Calibri" charset="0"/>
              </a:rPr>
              <a:t>The football field at Penn State is not used much during the spring. This is when the Penn State gardeners add fertilizer to the field.  One of the gardeners took a photo to show what the grass looks like at the end of football season (January) and what it looks like in the spring after it has been fertilized in March.   </a:t>
            </a:r>
            <a:endParaRPr lang="en-US" sz="2400" dirty="0">
              <a:effectLst/>
              <a:latin typeface="Calibri" charset="0"/>
              <a:ea typeface="Calibri" charset="0"/>
              <a:cs typeface="Calibri" charset="0"/>
            </a:endParaRPr>
          </a:p>
        </p:txBody>
      </p:sp>
      <p:pic>
        <p:nvPicPr>
          <p:cNvPr id="6" name="image11.png"/>
          <p:cNvPicPr/>
          <p:nvPr/>
        </p:nvPicPr>
        <p:blipFill>
          <a:blip r:embed="rId2">
            <a:extLst>
              <a:ext uri="{28A0092B-C50C-407E-A947-70E740481C1C}">
                <a14:useLocalDpi xmlns:a14="http://schemas.microsoft.com/office/drawing/2010/main" val="0"/>
              </a:ext>
            </a:extLst>
          </a:blip>
          <a:srcRect/>
          <a:stretch>
            <a:fillRect/>
          </a:stretch>
        </p:blipFill>
        <p:spPr>
          <a:xfrm>
            <a:off x="927098" y="3554000"/>
            <a:ext cx="3542032" cy="2370976"/>
          </a:xfrm>
          <a:prstGeom prst="rect">
            <a:avLst/>
          </a:prstGeom>
          <a:ln/>
        </p:spPr>
      </p:pic>
      <p:pic>
        <p:nvPicPr>
          <p:cNvPr id="7" name="image10.png"/>
          <p:cNvPicPr/>
          <p:nvPr/>
        </p:nvPicPr>
        <p:blipFill>
          <a:blip r:embed="rId3">
            <a:extLst>
              <a:ext uri="{28A0092B-C50C-407E-A947-70E740481C1C}">
                <a14:useLocalDpi xmlns:a14="http://schemas.microsoft.com/office/drawing/2010/main" val="0"/>
              </a:ext>
            </a:extLst>
          </a:blip>
          <a:srcRect/>
          <a:stretch>
            <a:fillRect/>
          </a:stretch>
        </p:blipFill>
        <p:spPr>
          <a:xfrm>
            <a:off x="4735626" y="3554000"/>
            <a:ext cx="3635147" cy="2370976"/>
          </a:xfrm>
          <a:prstGeom prst="rect">
            <a:avLst/>
          </a:prstGeom>
          <a:ln/>
        </p:spPr>
      </p:pic>
      <p:pic>
        <p:nvPicPr>
          <p:cNvPr id="13" name="Picture 12"/>
          <p:cNvPicPr/>
          <p:nvPr/>
        </p:nvPicPr>
        <p:blipFill>
          <a:blip r:embed="rId4" cstate="print">
            <a:extLst>
              <a:ext uri="{28A0092B-C50C-407E-A947-70E740481C1C}">
                <a14:useLocalDpi xmlns:a14="http://schemas.microsoft.com/office/drawing/2010/main" val="0"/>
              </a:ext>
            </a:extLst>
          </a:blip>
          <a:stretch>
            <a:fillRect/>
          </a:stretch>
        </p:blipFill>
        <p:spPr>
          <a:xfrm>
            <a:off x="8143875" y="0"/>
            <a:ext cx="849833" cy="1057275"/>
          </a:xfrm>
          <a:prstGeom prst="rect">
            <a:avLst/>
          </a:prstGeom>
        </p:spPr>
      </p:pic>
      <p:sp>
        <p:nvSpPr>
          <p:cNvPr id="15" name="Rectangle 14"/>
          <p:cNvSpPr/>
          <p:nvPr/>
        </p:nvSpPr>
        <p:spPr>
          <a:xfrm>
            <a:off x="927098" y="3181530"/>
            <a:ext cx="7443675" cy="400110"/>
          </a:xfrm>
          <a:prstGeom prst="rect">
            <a:avLst/>
          </a:prstGeom>
        </p:spPr>
        <p:txBody>
          <a:bodyPr wrap="square">
            <a:spAutoFit/>
          </a:bodyPr>
          <a:lstStyle/>
          <a:p>
            <a:r>
              <a:rPr lang="en-US" sz="2000" b="1" dirty="0">
                <a:latin typeface="Calibri" charset="0"/>
                <a:ea typeface="Calibri" charset="0"/>
                <a:cs typeface="Calibri" charset="0"/>
              </a:rPr>
              <a:t>Field in January Before </a:t>
            </a:r>
            <a:r>
              <a:rPr lang="en-US" sz="2000" b="1">
                <a:latin typeface="Calibri" charset="0"/>
                <a:ea typeface="Calibri" charset="0"/>
                <a:cs typeface="Calibri" charset="0"/>
              </a:rPr>
              <a:t>Fertilizer           Field </a:t>
            </a:r>
            <a:r>
              <a:rPr lang="en-US" sz="2000" b="1" dirty="0">
                <a:latin typeface="Calibri" charset="0"/>
                <a:ea typeface="Calibri" charset="0"/>
                <a:cs typeface="Calibri" charset="0"/>
              </a:rPr>
              <a:t>in Spring After Fertilizer</a:t>
            </a:r>
            <a:r>
              <a:rPr lang="en-US" sz="2000" dirty="0"/>
              <a:t> </a:t>
            </a:r>
          </a:p>
        </p:txBody>
      </p:sp>
    </p:spTree>
    <p:extLst>
      <p:ext uri="{BB962C8B-B14F-4D97-AF65-F5344CB8AC3E}">
        <p14:creationId xmlns:p14="http://schemas.microsoft.com/office/powerpoint/2010/main" val="1378650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13</a:t>
            </a:fld>
            <a:endParaRPr lang="uk-UA"/>
          </a:p>
        </p:txBody>
      </p:sp>
      <p:sp>
        <p:nvSpPr>
          <p:cNvPr id="5" name="Rectangle 4"/>
          <p:cNvSpPr/>
          <p:nvPr/>
        </p:nvSpPr>
        <p:spPr>
          <a:xfrm>
            <a:off x="365760" y="274320"/>
            <a:ext cx="8321040" cy="2463367"/>
          </a:xfrm>
          <a:prstGeom prst="rect">
            <a:avLst/>
          </a:prstGeom>
        </p:spPr>
        <p:txBody>
          <a:bodyPr wrap="square">
            <a:spAutoFit/>
          </a:bodyPr>
          <a:lstStyle/>
          <a:p>
            <a:pPr>
              <a:lnSpc>
                <a:spcPct val="107000"/>
              </a:lnSpc>
              <a:spcAft>
                <a:spcPts val="800"/>
              </a:spcAft>
            </a:pPr>
            <a:r>
              <a:rPr lang="en-US" sz="2400" dirty="0">
                <a:latin typeface="Calibri" charset="0"/>
                <a:ea typeface="Calibri" charset="0"/>
                <a:cs typeface="Calibri" charset="0"/>
              </a:rPr>
              <a:t>Penn State also has a wonderful lotus pond with water lilies. The gardeners wondered if the same amount of fertilizer would work for increasing the beautiful water lilies. They added the fertilizer and the water lilies grew a lot, but the algae in the pond grew, too. Instead of becoming more beautiful, the pond became green and mucky!</a:t>
            </a:r>
          </a:p>
        </p:txBody>
      </p:sp>
      <p:pic>
        <p:nvPicPr>
          <p:cNvPr id="6" name="image19.png"/>
          <p:cNvPicPr/>
          <p:nvPr/>
        </p:nvPicPr>
        <p:blipFill>
          <a:blip r:embed="rId2" cstate="print">
            <a:extLst>
              <a:ext uri="{28A0092B-C50C-407E-A947-70E740481C1C}">
                <a14:useLocalDpi xmlns:a14="http://schemas.microsoft.com/office/drawing/2010/main" val="0"/>
              </a:ext>
            </a:extLst>
          </a:blip>
          <a:srcRect/>
          <a:stretch>
            <a:fillRect/>
          </a:stretch>
        </p:blipFill>
        <p:spPr>
          <a:xfrm>
            <a:off x="893443" y="3520118"/>
            <a:ext cx="3632837" cy="2609220"/>
          </a:xfrm>
          <a:prstGeom prst="rect">
            <a:avLst/>
          </a:prstGeom>
          <a:ln/>
        </p:spPr>
      </p:pic>
      <p:pic>
        <p:nvPicPr>
          <p:cNvPr id="7" name="image18.png"/>
          <p:cNvPicPr/>
          <p:nvPr/>
        </p:nvPicPr>
        <p:blipFill>
          <a:blip r:embed="rId3">
            <a:extLst>
              <a:ext uri="{28A0092B-C50C-407E-A947-70E740481C1C}">
                <a14:useLocalDpi xmlns:a14="http://schemas.microsoft.com/office/drawing/2010/main" val="0"/>
              </a:ext>
            </a:extLst>
          </a:blip>
          <a:srcRect/>
          <a:stretch>
            <a:fillRect/>
          </a:stretch>
        </p:blipFill>
        <p:spPr>
          <a:xfrm>
            <a:off x="5054283" y="3550614"/>
            <a:ext cx="3632517" cy="2578724"/>
          </a:xfrm>
          <a:prstGeom prst="rect">
            <a:avLst/>
          </a:prstGeom>
          <a:ln/>
        </p:spPr>
      </p:pic>
      <p:sp>
        <p:nvSpPr>
          <p:cNvPr id="8" name="Rectangle 7"/>
          <p:cNvSpPr/>
          <p:nvPr/>
        </p:nvSpPr>
        <p:spPr>
          <a:xfrm>
            <a:off x="1730311" y="2964699"/>
            <a:ext cx="6290505" cy="487506"/>
          </a:xfrm>
          <a:prstGeom prst="rect">
            <a:avLst/>
          </a:prstGeom>
        </p:spPr>
        <p:txBody>
          <a:bodyPr wrap="none">
            <a:spAutoFit/>
          </a:bodyPr>
          <a:lstStyle/>
          <a:p>
            <a:pPr algn="ctr">
              <a:lnSpc>
                <a:spcPct val="107000"/>
              </a:lnSpc>
              <a:spcAft>
                <a:spcPts val="800"/>
              </a:spcAft>
            </a:pPr>
            <a:r>
              <a:rPr lang="en-US" sz="2400" b="1" dirty="0">
                <a:latin typeface="Calibri" charset="0"/>
                <a:ea typeface="Calibri" charset="0"/>
                <a:cs typeface="Calibri" charset="0"/>
              </a:rPr>
              <a:t>Before Fertilizer                               After Fertilizer</a:t>
            </a:r>
            <a:endParaRPr lang="en-US" sz="2400" dirty="0">
              <a:latin typeface="Calibri" charset="0"/>
              <a:ea typeface="Calibri" charset="0"/>
              <a:cs typeface="Calibri" charset="0"/>
            </a:endParaRPr>
          </a:p>
        </p:txBody>
      </p:sp>
    </p:spTree>
    <p:extLst>
      <p:ext uri="{BB962C8B-B14F-4D97-AF65-F5344CB8AC3E}">
        <p14:creationId xmlns:p14="http://schemas.microsoft.com/office/powerpoint/2010/main" val="1022742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14</a:t>
            </a:fld>
            <a:endParaRPr lang="uk-UA"/>
          </a:p>
        </p:txBody>
      </p:sp>
      <p:sp>
        <p:nvSpPr>
          <p:cNvPr id="7" name="Rectangle 6"/>
          <p:cNvSpPr/>
          <p:nvPr/>
        </p:nvSpPr>
        <p:spPr>
          <a:xfrm>
            <a:off x="111760" y="160020"/>
            <a:ext cx="8481060" cy="4291816"/>
          </a:xfrm>
          <a:prstGeom prst="rect">
            <a:avLst/>
          </a:prstGeom>
        </p:spPr>
        <p:txBody>
          <a:bodyPr wrap="square">
            <a:spAutoFit/>
          </a:bodyPr>
          <a:lstStyle/>
          <a:p>
            <a:pPr>
              <a:lnSpc>
                <a:spcPct val="107000"/>
              </a:lnSpc>
              <a:spcAft>
                <a:spcPts val="800"/>
              </a:spcAft>
            </a:pPr>
            <a:r>
              <a:rPr lang="en-US" sz="2400" b="1" dirty="0">
                <a:latin typeface="Calibri" charset="0"/>
                <a:ea typeface="Calibri" charset="0"/>
                <a:cs typeface="Calibri" charset="0"/>
              </a:rPr>
              <a:t>Part B: Fertilizer and Algae</a:t>
            </a:r>
            <a:endParaRPr lang="en-US" sz="2400" dirty="0">
              <a:latin typeface="Calibri" charset="0"/>
              <a:ea typeface="Calibri" charset="0"/>
              <a:cs typeface="Calibri" charset="0"/>
            </a:endParaRPr>
          </a:p>
          <a:p>
            <a:pPr>
              <a:lnSpc>
                <a:spcPct val="107000"/>
              </a:lnSpc>
              <a:spcAft>
                <a:spcPts val="800"/>
              </a:spcAft>
            </a:pPr>
            <a:r>
              <a:rPr lang="en-US" sz="2400" dirty="0">
                <a:latin typeface="Calibri" charset="0"/>
                <a:ea typeface="Calibri" charset="0"/>
                <a:cs typeface="Calibri" charset="0"/>
              </a:rPr>
              <a:t>The gardeners decided to test how much fertilizer made the algae grow so that they could put in just enough to help the water lilies, but not so much that the pond gets full of algae.</a:t>
            </a:r>
          </a:p>
          <a:p>
            <a:r>
              <a:rPr lang="en-US" sz="2400" dirty="0"/>
              <a:t>They took four jars of pond water. They did not add any fertilizer to the first jar. In the second jar they added 2 drops of fertilizer. In the third jar they added 6 drops of fertilizer. In the fourth jar they added 12 drops of fertilizer. </a:t>
            </a:r>
          </a:p>
          <a:p>
            <a:r>
              <a:rPr lang="en-US" sz="2400" dirty="0"/>
              <a:t>They observed the jars after one month to see what happened to the algae.  Here are their results:</a:t>
            </a:r>
          </a:p>
          <a:p>
            <a:pPr>
              <a:lnSpc>
                <a:spcPct val="107000"/>
              </a:lnSpc>
              <a:spcAft>
                <a:spcPts val="800"/>
              </a:spcAft>
            </a:pPr>
            <a:endParaRPr lang="en-US" sz="1200" dirty="0">
              <a:effectLst/>
              <a:latin typeface="Calibri" charset="0"/>
              <a:ea typeface="Calibri" charset="0"/>
              <a:cs typeface="Calibri" charset="0"/>
            </a:endParaRPr>
          </a:p>
        </p:txBody>
      </p:sp>
      <p:pic>
        <p:nvPicPr>
          <p:cNvPr id="8" name="image4.jpg" descr="A picture containing pink, sitting, purple, table&#10;&#10;Description automatically generated"/>
          <p:cNvPicPr/>
          <p:nvPr/>
        </p:nvPicPr>
        <p:blipFill>
          <a:blip r:embed="rId2" cstate="print">
            <a:extLst>
              <a:ext uri="{28A0092B-C50C-407E-A947-70E740481C1C}">
                <a14:useLocalDpi xmlns:a14="http://schemas.microsoft.com/office/drawing/2010/main" val="0"/>
              </a:ext>
            </a:extLst>
          </a:blip>
          <a:srcRect/>
          <a:stretch>
            <a:fillRect/>
          </a:stretch>
        </p:blipFill>
        <p:spPr>
          <a:xfrm>
            <a:off x="585470" y="4216399"/>
            <a:ext cx="3766820" cy="2505075"/>
          </a:xfrm>
          <a:prstGeom prst="rect">
            <a:avLst/>
          </a:prstGeom>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4178541"/>
            <a:ext cx="4129262" cy="2580789"/>
          </a:xfrm>
          <a:prstGeom prst="rect">
            <a:avLst/>
          </a:prstGeom>
        </p:spPr>
      </p:pic>
    </p:spTree>
    <p:extLst>
      <p:ext uri="{BB962C8B-B14F-4D97-AF65-F5344CB8AC3E}">
        <p14:creationId xmlns:p14="http://schemas.microsoft.com/office/powerpoint/2010/main" val="781020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15</a:t>
            </a:fld>
            <a:endParaRPr lang="uk-UA"/>
          </a:p>
        </p:txBody>
      </p:sp>
      <p:sp>
        <p:nvSpPr>
          <p:cNvPr id="5" name="Rectangle 4"/>
          <p:cNvSpPr/>
          <p:nvPr/>
        </p:nvSpPr>
        <p:spPr>
          <a:xfrm>
            <a:off x="205740" y="0"/>
            <a:ext cx="8641080" cy="4417812"/>
          </a:xfrm>
          <a:prstGeom prst="rect">
            <a:avLst/>
          </a:prstGeom>
        </p:spPr>
        <p:txBody>
          <a:bodyPr wrap="square">
            <a:spAutoFit/>
          </a:bodyPr>
          <a:lstStyle/>
          <a:p>
            <a:pPr>
              <a:lnSpc>
                <a:spcPct val="107000"/>
              </a:lnSpc>
              <a:spcAft>
                <a:spcPts val="800"/>
              </a:spcAft>
            </a:pPr>
            <a:r>
              <a:rPr lang="en-US" sz="2400" b="1" dirty="0">
                <a:latin typeface="Calibri" charset="0"/>
                <a:ea typeface="Calibri" charset="0"/>
                <a:cs typeface="Calibri" charset="0"/>
              </a:rPr>
              <a:t> Air in Aquariums</a:t>
            </a:r>
            <a:endParaRPr lang="en-US" sz="2400" dirty="0">
              <a:latin typeface="Calibri" charset="0"/>
              <a:ea typeface="Calibri" charset="0"/>
              <a:cs typeface="Calibri" charset="0"/>
            </a:endParaRPr>
          </a:p>
          <a:p>
            <a:pPr>
              <a:lnSpc>
                <a:spcPct val="107000"/>
              </a:lnSpc>
              <a:spcAft>
                <a:spcPts val="800"/>
              </a:spcAft>
            </a:pPr>
            <a:r>
              <a:rPr lang="en-US" sz="2000" dirty="0">
                <a:latin typeface="Calibri" charset="0"/>
                <a:ea typeface="Calibri" charset="0"/>
                <a:cs typeface="Calibri" charset="0"/>
              </a:rPr>
              <a:t>In the Adventure Aquarium in New Jersey, aquarists (aquarium experts) wanted to try a new machine that adds dissolved air into the water, to see if they should buy it for more tanks.</a:t>
            </a:r>
          </a:p>
          <a:p>
            <a:pPr>
              <a:lnSpc>
                <a:spcPct val="107000"/>
              </a:lnSpc>
              <a:spcAft>
                <a:spcPts val="800"/>
              </a:spcAft>
            </a:pPr>
            <a:r>
              <a:rPr lang="en-US" sz="2000" dirty="0">
                <a:latin typeface="Calibri" charset="0"/>
                <a:ea typeface="Calibri" charset="0"/>
                <a:cs typeface="Calibri" charset="0"/>
              </a:rPr>
              <a:t>To find out, they put two tanks side by side. They planted the same plants in each of them. Then, in one tank, they connected the machine so that it would add dissolved air into the water so that it had lots of dissolved air. In the other tank they did not do anything: whatever dissolved air was already in the water stayed, but they did not add any new air.</a:t>
            </a:r>
          </a:p>
          <a:p>
            <a:pPr>
              <a:lnSpc>
                <a:spcPct val="107000"/>
              </a:lnSpc>
              <a:spcAft>
                <a:spcPts val="800"/>
              </a:spcAft>
            </a:pPr>
            <a:r>
              <a:rPr lang="en-US" sz="2000" dirty="0">
                <a:latin typeface="Calibri" charset="0"/>
                <a:ea typeface="Calibri" charset="0"/>
                <a:cs typeface="Calibri" charset="0"/>
              </a:rPr>
              <a:t>They took photos of the tank every 10 days for a month. They also posted the pictures on their website so that members of the public could see the experiment. The photos are shown here:</a:t>
            </a:r>
            <a:endParaRPr lang="en-US" sz="2000" dirty="0">
              <a:effectLst/>
              <a:latin typeface="Calibri" charset="0"/>
              <a:ea typeface="Calibri" charset="0"/>
              <a:cs typeface="Calibri"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9300" y="3928946"/>
            <a:ext cx="2423160" cy="2965100"/>
          </a:xfrm>
          <a:prstGeom prst="rect">
            <a:avLst/>
          </a:prstGeom>
        </p:spPr>
      </p:pic>
    </p:spTree>
    <p:extLst>
      <p:ext uri="{BB962C8B-B14F-4D97-AF65-F5344CB8AC3E}">
        <p14:creationId xmlns:p14="http://schemas.microsoft.com/office/powerpoint/2010/main" val="332158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16</a:t>
            </a:fld>
            <a:endParaRPr lang="uk-UA"/>
          </a:p>
        </p:txBody>
      </p:sp>
      <p:sp>
        <p:nvSpPr>
          <p:cNvPr id="6" name="Rectangle 5"/>
          <p:cNvSpPr/>
          <p:nvPr/>
        </p:nvSpPr>
        <p:spPr>
          <a:xfrm>
            <a:off x="205740" y="200514"/>
            <a:ext cx="8481060" cy="2068195"/>
          </a:xfrm>
          <a:prstGeom prst="rect">
            <a:avLst/>
          </a:prstGeom>
        </p:spPr>
        <p:txBody>
          <a:bodyPr wrap="square">
            <a:spAutoFit/>
          </a:bodyPr>
          <a:lstStyle/>
          <a:p>
            <a:pPr>
              <a:lnSpc>
                <a:spcPct val="107000"/>
              </a:lnSpc>
              <a:spcAft>
                <a:spcPts val="800"/>
              </a:spcAft>
            </a:pPr>
            <a:r>
              <a:rPr lang="en-US" sz="2400" dirty="0">
                <a:latin typeface="Calibri" charset="0"/>
                <a:ea typeface="Calibri" charset="0"/>
                <a:cs typeface="Calibri" charset="0"/>
              </a:rPr>
              <a:t>The aquarists also wanted to show visitors what happens when plants are put in a vacuum machine. They put a plant in a vacuum machine and turned it on. The machine sucks the air out of the jar.  They filmed it for six hours and sped it up into this video that they posted on the website:</a:t>
            </a:r>
            <a:endParaRPr lang="en-US" sz="2400" dirty="0">
              <a:effectLst/>
              <a:latin typeface="Calibri" charset="0"/>
              <a:ea typeface="Calibri" charset="0"/>
              <a:cs typeface="Calibri" charset="0"/>
            </a:endParaRPr>
          </a:p>
        </p:txBody>
      </p:sp>
      <p:pic>
        <p:nvPicPr>
          <p:cNvPr id="7" name="image12.jpg"/>
          <p:cNvPicPr/>
          <p:nvPr/>
        </p:nvPicPr>
        <p:blipFill>
          <a:blip r:embed="rId3"/>
          <a:srcRect/>
          <a:stretch>
            <a:fillRect/>
          </a:stretch>
        </p:blipFill>
        <p:spPr>
          <a:xfrm>
            <a:off x="1874520" y="2268709"/>
            <a:ext cx="5143500" cy="4087641"/>
          </a:xfrm>
          <a:prstGeom prst="rect">
            <a:avLst/>
          </a:prstGeom>
          <a:ln/>
        </p:spPr>
      </p:pic>
    </p:spTree>
    <p:extLst>
      <p:ext uri="{BB962C8B-B14F-4D97-AF65-F5344CB8AC3E}">
        <p14:creationId xmlns:p14="http://schemas.microsoft.com/office/powerpoint/2010/main" val="893273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17</a:t>
            </a:fld>
            <a:endParaRPr lang="uk-UA"/>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500" y="0"/>
            <a:ext cx="6205402" cy="6858000"/>
          </a:xfrm>
          <a:prstGeom prst="rect">
            <a:avLst/>
          </a:prstGeom>
        </p:spPr>
      </p:pic>
    </p:spTree>
    <p:extLst>
      <p:ext uri="{BB962C8B-B14F-4D97-AF65-F5344CB8AC3E}">
        <p14:creationId xmlns:p14="http://schemas.microsoft.com/office/powerpoint/2010/main" val="2052414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18</a:t>
            </a:fld>
            <a:endParaRPr lang="uk-UA"/>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 y="480696"/>
            <a:ext cx="8671663" cy="5875654"/>
          </a:xfrm>
          <a:prstGeom prst="rect">
            <a:avLst/>
          </a:prstGeom>
        </p:spPr>
      </p:pic>
    </p:spTree>
    <p:extLst>
      <p:ext uri="{BB962C8B-B14F-4D97-AF65-F5344CB8AC3E}">
        <p14:creationId xmlns:p14="http://schemas.microsoft.com/office/powerpoint/2010/main" val="1663514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19</a:t>
            </a:fld>
            <a:endParaRPr lang="uk-UA"/>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362" y="401954"/>
            <a:ext cx="3292475" cy="2329467"/>
          </a:xfrm>
          <a:prstGeom prst="rect">
            <a:avLst/>
          </a:prstGeom>
          <a:noFill/>
          <a:ln>
            <a:noFill/>
          </a:ln>
        </p:spPr>
      </p:pic>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399" y="401955"/>
            <a:ext cx="3276601" cy="2329466"/>
          </a:xfrm>
          <a:prstGeom prst="rect">
            <a:avLst/>
          </a:prstGeom>
          <a:noFill/>
          <a:ln>
            <a:noFill/>
          </a:ln>
        </p:spPr>
      </p:pic>
      <p:sp>
        <p:nvSpPr>
          <p:cNvPr id="7" name="Text Box 26"/>
          <p:cNvSpPr txBox="1"/>
          <p:nvPr/>
        </p:nvSpPr>
        <p:spPr>
          <a:xfrm>
            <a:off x="3580447" y="401955"/>
            <a:ext cx="518795" cy="28511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100">
                <a:effectLst/>
                <a:latin typeface="Calibri" charset="0"/>
                <a:ea typeface="Calibri" charset="0"/>
                <a:cs typeface="Calibri" charset="0"/>
              </a:rPr>
              <a:t>2017</a:t>
            </a:r>
          </a:p>
        </p:txBody>
      </p:sp>
      <p:sp>
        <p:nvSpPr>
          <p:cNvPr id="8" name="Text Box 25"/>
          <p:cNvSpPr txBox="1"/>
          <p:nvPr/>
        </p:nvSpPr>
        <p:spPr>
          <a:xfrm>
            <a:off x="7115810" y="401955"/>
            <a:ext cx="504190" cy="28511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100">
                <a:effectLst/>
                <a:latin typeface="Calibri" charset="0"/>
                <a:ea typeface="Calibri" charset="0"/>
                <a:cs typeface="Calibri" charset="0"/>
              </a:rPr>
              <a:t>2019</a:t>
            </a:r>
          </a:p>
        </p:txBody>
      </p:sp>
      <p:sp>
        <p:nvSpPr>
          <p:cNvPr id="9" name="Rectangle 8"/>
          <p:cNvSpPr/>
          <p:nvPr/>
        </p:nvSpPr>
        <p:spPr>
          <a:xfrm>
            <a:off x="297180" y="2814438"/>
            <a:ext cx="8389619" cy="3458896"/>
          </a:xfrm>
          <a:prstGeom prst="rect">
            <a:avLst/>
          </a:prstGeom>
        </p:spPr>
        <p:txBody>
          <a:bodyPr wrap="square">
            <a:spAutoFit/>
          </a:bodyPr>
          <a:lstStyle/>
          <a:p>
            <a:pPr>
              <a:lnSpc>
                <a:spcPct val="107000"/>
              </a:lnSpc>
              <a:spcAft>
                <a:spcPts val="800"/>
              </a:spcAft>
            </a:pPr>
            <a:r>
              <a:rPr lang="en-US" sz="2400" dirty="0">
                <a:latin typeface="Calibri" charset="0"/>
                <a:ea typeface="Calibri" charset="0"/>
                <a:cs typeface="Calibri" charset="0"/>
              </a:rPr>
              <a:t>Rain washes dirt from fields into the lake and makes the lake brown. However, after a few weeks the dirt settles and the lake water becomes clear again. </a:t>
            </a:r>
          </a:p>
          <a:p>
            <a:pPr>
              <a:lnSpc>
                <a:spcPct val="107000"/>
              </a:lnSpc>
              <a:spcAft>
                <a:spcPts val="800"/>
              </a:spcAft>
            </a:pPr>
            <a:r>
              <a:rPr lang="en-US" sz="2400" dirty="0">
                <a:latin typeface="Calibri" charset="0"/>
                <a:ea typeface="Calibri" charset="0"/>
                <a:cs typeface="Calibri" charset="0"/>
              </a:rPr>
              <a:t> In both 2017 and 2019 dirt washed into the lake, but there were </a:t>
            </a:r>
            <a:r>
              <a:rPr lang="en-US" sz="2400" u="sng" dirty="0">
                <a:latin typeface="Calibri" charset="0"/>
                <a:ea typeface="Calibri" charset="0"/>
                <a:cs typeface="Calibri" charset="0"/>
              </a:rPr>
              <a:t>algal blooms only in 2017</a:t>
            </a:r>
            <a:r>
              <a:rPr lang="en-US" sz="2400" dirty="0">
                <a:latin typeface="Calibri" charset="0"/>
                <a:ea typeface="Calibri" charset="0"/>
                <a:cs typeface="Calibri" charset="0"/>
              </a:rPr>
              <a:t>.</a:t>
            </a:r>
          </a:p>
          <a:p>
            <a:pPr>
              <a:lnSpc>
                <a:spcPct val="107000"/>
              </a:lnSpc>
              <a:spcAft>
                <a:spcPts val="800"/>
              </a:spcAft>
            </a:pPr>
            <a:r>
              <a:rPr lang="en-US" sz="2400" dirty="0">
                <a:latin typeface="Calibri" charset="0"/>
                <a:ea typeface="Calibri" charset="0"/>
                <a:cs typeface="Calibri" charset="0"/>
              </a:rPr>
              <a:t>Scientists studying Lake Erie took water samples from the lake right after it rained in 2017 and 2019. They found that there were a lot </a:t>
            </a:r>
            <a:r>
              <a:rPr lang="en-US" sz="2400" u="sng" dirty="0">
                <a:latin typeface="Calibri" charset="0"/>
                <a:ea typeface="Calibri" charset="0"/>
                <a:cs typeface="Calibri" charset="0"/>
              </a:rPr>
              <a:t>more nutrients in the water in 2017</a:t>
            </a:r>
            <a:r>
              <a:rPr lang="en-US" sz="2400" dirty="0">
                <a:latin typeface="Calibri" charset="0"/>
                <a:ea typeface="Calibri" charset="0"/>
                <a:cs typeface="Calibri" charset="0"/>
              </a:rPr>
              <a:t> than in 2019.</a:t>
            </a:r>
            <a:endParaRPr lang="en-US" sz="2400" dirty="0">
              <a:effectLst/>
              <a:latin typeface="Calibri" charset="0"/>
              <a:ea typeface="Calibri" charset="0"/>
              <a:cs typeface="Calibri" charset="0"/>
            </a:endParaRPr>
          </a:p>
        </p:txBody>
      </p:sp>
    </p:spTree>
    <p:extLst>
      <p:ext uri="{BB962C8B-B14F-4D97-AF65-F5344CB8AC3E}">
        <p14:creationId xmlns:p14="http://schemas.microsoft.com/office/powerpoint/2010/main" val="1234385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6000"/>
              <a:buFont typeface="Calibri"/>
              <a:buNone/>
            </a:pPr>
            <a:r>
              <a:rPr lang="en-US" sz="6000" dirty="0"/>
              <a:t>LESSON 4 - DAY 4</a:t>
            </a:r>
            <a:endParaRPr dirty="0"/>
          </a:p>
        </p:txBody>
      </p:sp>
      <p:sp>
        <p:nvSpPr>
          <p:cNvPr id="155" name="Google Shape;15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1735089" y="293353"/>
            <a:ext cx="6736065" cy="577125"/>
          </a:xfrm>
          <a:prstGeom prst="rect">
            <a:avLst/>
          </a:prstGeom>
          <a:noFill/>
          <a:ln>
            <a:noFill/>
          </a:ln>
        </p:spPr>
        <p:txBody>
          <a:bodyPr spcFirstLastPara="1" wrap="square" lIns="68569" tIns="34275" rIns="68569" bIns="34275" anchor="t" anchorCtr="0">
            <a:noAutofit/>
          </a:bodyPr>
          <a:lstStyle/>
          <a:p>
            <a:pPr>
              <a:buSzPts val="4400"/>
            </a:pPr>
            <a:r>
              <a:rPr lang="en-US" sz="4400" b="1" dirty="0">
                <a:solidFill>
                  <a:schemeClr val="dk2"/>
                </a:solidFill>
                <a:latin typeface="Calibri"/>
                <a:ea typeface="Calibri"/>
                <a:cs typeface="Calibri"/>
                <a:sym typeface="Calibri"/>
              </a:rPr>
              <a:t>Class Criteria </a:t>
            </a:r>
            <a:endParaRPr sz="4400" dirty="0">
              <a:solidFill>
                <a:srgbClr val="FF0000"/>
              </a:solidFill>
              <a:latin typeface="Stardos Stencil"/>
              <a:ea typeface="Stardos Stencil"/>
              <a:cs typeface="Stardos Stencil"/>
              <a:sym typeface="Stardos Stencil"/>
            </a:endParaRPr>
          </a:p>
        </p:txBody>
      </p:sp>
      <p:sp>
        <p:nvSpPr>
          <p:cNvPr id="122" name="Google Shape;122;p4"/>
          <p:cNvSpPr txBox="1">
            <a:spLocks noGrp="1"/>
          </p:cNvSpPr>
          <p:nvPr>
            <p:ph type="sldNum" idx="12"/>
          </p:nvPr>
        </p:nvSpPr>
        <p:spPr>
          <a:xfrm>
            <a:off x="7418070" y="6448103"/>
            <a:ext cx="1600200" cy="273825"/>
          </a:xfrm>
          <a:prstGeom prst="rect">
            <a:avLst/>
          </a:prstGeom>
          <a:noFill/>
          <a:ln>
            <a:noFill/>
          </a:ln>
        </p:spPr>
        <p:txBody>
          <a:bodyPr spcFirstLastPara="1" wrap="square" lIns="68569" tIns="34275" rIns="68569" bIns="34275" anchor="ctr" anchorCtr="0">
            <a:noAutofit/>
          </a:bodyPr>
          <a:lstStyle/>
          <a:p>
            <a:pPr>
              <a:buSzPts val="1200"/>
            </a:pPr>
            <a:fld id="{00000000-1234-1234-1234-123412341234}" type="slidenum">
              <a:rPr lang="en-US"/>
              <a:pPr>
                <a:buSzPts val="1200"/>
              </a:pPr>
              <a:t>20</a:t>
            </a:fld>
            <a:endParaRPr dirty="0"/>
          </a:p>
        </p:txBody>
      </p:sp>
      <p:grpSp>
        <p:nvGrpSpPr>
          <p:cNvPr id="7" name="Group 6">
            <a:extLst>
              <a:ext uri="{FF2B5EF4-FFF2-40B4-BE49-F238E27FC236}">
                <a16:creationId xmlns:a16="http://schemas.microsoft.com/office/drawing/2014/main" id="{E47D891F-4DAF-6947-AACC-3502FF3D8A31}"/>
              </a:ext>
            </a:extLst>
          </p:cNvPr>
          <p:cNvGrpSpPr/>
          <p:nvPr/>
        </p:nvGrpSpPr>
        <p:grpSpPr>
          <a:xfrm>
            <a:off x="6161417" y="8137"/>
            <a:ext cx="2856853" cy="1056080"/>
            <a:chOff x="2053824" y="3529998"/>
            <a:chExt cx="7155554" cy="2645162"/>
          </a:xfrm>
        </p:grpSpPr>
        <p:sp>
          <p:nvSpPr>
            <p:cNvPr id="8" name="Google Shape;267;p14">
              <a:extLst>
                <a:ext uri="{FF2B5EF4-FFF2-40B4-BE49-F238E27FC236}">
                  <a16:creationId xmlns:a16="http://schemas.microsoft.com/office/drawing/2014/main" id="{6502580E-1F30-264F-A360-471444DC44BA}"/>
                </a:ext>
              </a:extLst>
            </p:cNvPr>
            <p:cNvSpPr/>
            <p:nvPr/>
          </p:nvSpPr>
          <p:spPr>
            <a:xfrm>
              <a:off x="7206625" y="4752901"/>
              <a:ext cx="2002753" cy="619973"/>
            </a:xfrm>
            <a:prstGeom prst="rect">
              <a:avLst/>
            </a:prstGeom>
            <a:solidFill>
              <a:srgbClr val="B6DDE7"/>
            </a:solidFill>
            <a:ln w="9525" cap="flat" cmpd="sng">
              <a:solidFill>
                <a:schemeClr val="accent1"/>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2800"/>
              </a:pPr>
              <a:r>
                <a:rPr lang="en-US" sz="1200" dirty="0">
                  <a:solidFill>
                    <a:schemeClr val="dk1"/>
                  </a:solidFill>
                  <a:latin typeface="Calibri"/>
                  <a:ea typeface="Calibri"/>
                  <a:cs typeface="Calibri"/>
                  <a:sym typeface="Calibri"/>
                </a:rPr>
                <a:t>Dead Fish</a:t>
              </a:r>
              <a:endParaRPr sz="600" dirty="0"/>
            </a:p>
          </p:txBody>
        </p:sp>
        <p:sp>
          <p:nvSpPr>
            <p:cNvPr id="9" name="Google Shape;268;p14">
              <a:extLst>
                <a:ext uri="{FF2B5EF4-FFF2-40B4-BE49-F238E27FC236}">
                  <a16:creationId xmlns:a16="http://schemas.microsoft.com/office/drawing/2014/main" id="{2D52EF7F-8CF7-0048-A388-6790E5020A1D}"/>
                </a:ext>
              </a:extLst>
            </p:cNvPr>
            <p:cNvSpPr/>
            <p:nvPr/>
          </p:nvSpPr>
          <p:spPr>
            <a:xfrm>
              <a:off x="2053824" y="4312707"/>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0" name="Google Shape;269;p14">
              <a:extLst>
                <a:ext uri="{FF2B5EF4-FFF2-40B4-BE49-F238E27FC236}">
                  <a16:creationId xmlns:a16="http://schemas.microsoft.com/office/drawing/2014/main" id="{4D618CD0-55DA-5F4E-ADED-CD4276AF21CD}"/>
                </a:ext>
              </a:extLst>
            </p:cNvPr>
            <p:cNvSpPr/>
            <p:nvPr/>
          </p:nvSpPr>
          <p:spPr>
            <a:xfrm>
              <a:off x="3956101" y="4079167"/>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1" name="Google Shape;270;p14">
              <a:extLst>
                <a:ext uri="{FF2B5EF4-FFF2-40B4-BE49-F238E27FC236}">
                  <a16:creationId xmlns:a16="http://schemas.microsoft.com/office/drawing/2014/main" id="{58CDCE8F-0528-7D4D-B731-C8655A209E70}"/>
                </a:ext>
              </a:extLst>
            </p:cNvPr>
            <p:cNvSpPr/>
            <p:nvPr/>
          </p:nvSpPr>
          <p:spPr>
            <a:xfrm>
              <a:off x="3346501" y="5321920"/>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2" name="Google Shape;271;p14">
              <a:extLst>
                <a:ext uri="{FF2B5EF4-FFF2-40B4-BE49-F238E27FC236}">
                  <a16:creationId xmlns:a16="http://schemas.microsoft.com/office/drawing/2014/main" id="{C42292EE-4252-8946-9246-19B550548243}"/>
                </a:ext>
              </a:extLst>
            </p:cNvPr>
            <p:cNvSpPr/>
            <p:nvPr/>
          </p:nvSpPr>
          <p:spPr>
            <a:xfrm>
              <a:off x="5365801" y="4763086"/>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pic>
          <p:nvPicPr>
            <p:cNvPr id="13" name="Google Shape;272;p14">
              <a:extLst>
                <a:ext uri="{FF2B5EF4-FFF2-40B4-BE49-F238E27FC236}">
                  <a16:creationId xmlns:a16="http://schemas.microsoft.com/office/drawing/2014/main" id="{EB06C84E-082F-994B-A1E7-5F4FDC152997}"/>
                </a:ext>
              </a:extLst>
            </p:cNvPr>
            <p:cNvPicPr preferRelativeResize="0"/>
            <p:nvPr/>
          </p:nvPicPr>
          <p:blipFill rotWithShape="1">
            <a:blip r:embed="rId3">
              <a:alphaModFix/>
            </a:blip>
            <a:srcRect/>
            <a:stretch/>
          </p:blipFill>
          <p:spPr>
            <a:xfrm>
              <a:off x="2719920" y="4493960"/>
              <a:ext cx="36000" cy="216000"/>
            </a:xfrm>
            <a:prstGeom prst="rect">
              <a:avLst/>
            </a:prstGeom>
            <a:noFill/>
            <a:ln>
              <a:noFill/>
            </a:ln>
          </p:spPr>
        </p:pic>
        <p:pic>
          <p:nvPicPr>
            <p:cNvPr id="14" name="Google Shape;273;p14">
              <a:extLst>
                <a:ext uri="{FF2B5EF4-FFF2-40B4-BE49-F238E27FC236}">
                  <a16:creationId xmlns:a16="http://schemas.microsoft.com/office/drawing/2014/main" id="{405716E8-21E5-FE4F-9C35-73172B2D8386}"/>
                </a:ext>
              </a:extLst>
            </p:cNvPr>
            <p:cNvPicPr preferRelativeResize="0"/>
            <p:nvPr/>
          </p:nvPicPr>
          <p:blipFill rotWithShape="1">
            <a:blip r:embed="rId4">
              <a:alphaModFix/>
            </a:blip>
            <a:srcRect/>
            <a:stretch/>
          </p:blipFill>
          <p:spPr>
            <a:xfrm>
              <a:off x="2073856" y="4225400"/>
              <a:ext cx="1052280" cy="748440"/>
            </a:xfrm>
            <a:prstGeom prst="rect">
              <a:avLst/>
            </a:prstGeom>
            <a:noFill/>
            <a:ln>
              <a:noFill/>
            </a:ln>
          </p:spPr>
        </p:pic>
        <p:pic>
          <p:nvPicPr>
            <p:cNvPr id="15" name="Google Shape;274;p14">
              <a:extLst>
                <a:ext uri="{FF2B5EF4-FFF2-40B4-BE49-F238E27FC236}">
                  <a16:creationId xmlns:a16="http://schemas.microsoft.com/office/drawing/2014/main" id="{A88B5BB3-A013-A04D-966A-85F46A6FE2BD}"/>
                </a:ext>
              </a:extLst>
            </p:cNvPr>
            <p:cNvPicPr preferRelativeResize="0"/>
            <p:nvPr/>
          </p:nvPicPr>
          <p:blipFill rotWithShape="1">
            <a:blip r:embed="rId5">
              <a:alphaModFix/>
            </a:blip>
            <a:srcRect/>
            <a:stretch/>
          </p:blipFill>
          <p:spPr>
            <a:xfrm>
              <a:off x="4088640" y="4018400"/>
              <a:ext cx="1065240" cy="660240"/>
            </a:xfrm>
            <a:prstGeom prst="rect">
              <a:avLst/>
            </a:prstGeom>
            <a:noFill/>
            <a:ln>
              <a:noFill/>
            </a:ln>
          </p:spPr>
        </p:pic>
        <p:pic>
          <p:nvPicPr>
            <p:cNvPr id="16" name="Google Shape;275;p14">
              <a:extLst>
                <a:ext uri="{FF2B5EF4-FFF2-40B4-BE49-F238E27FC236}">
                  <a16:creationId xmlns:a16="http://schemas.microsoft.com/office/drawing/2014/main" id="{DE4083BF-7DFD-9641-8AEA-71CDB25ED6E0}"/>
                </a:ext>
              </a:extLst>
            </p:cNvPr>
            <p:cNvPicPr preferRelativeResize="0"/>
            <p:nvPr/>
          </p:nvPicPr>
          <p:blipFill rotWithShape="1">
            <a:blip r:embed="rId6">
              <a:alphaModFix/>
            </a:blip>
            <a:srcRect/>
            <a:stretch/>
          </p:blipFill>
          <p:spPr>
            <a:xfrm>
              <a:off x="3469800" y="5309000"/>
              <a:ext cx="1010880" cy="736920"/>
            </a:xfrm>
            <a:prstGeom prst="rect">
              <a:avLst/>
            </a:prstGeom>
            <a:noFill/>
            <a:ln>
              <a:noFill/>
            </a:ln>
          </p:spPr>
        </p:pic>
        <p:pic>
          <p:nvPicPr>
            <p:cNvPr id="17" name="Google Shape;276;p14">
              <a:extLst>
                <a:ext uri="{FF2B5EF4-FFF2-40B4-BE49-F238E27FC236}">
                  <a16:creationId xmlns:a16="http://schemas.microsoft.com/office/drawing/2014/main" id="{84582F7A-3D53-D441-9E8A-909697D0B0CA}"/>
                </a:ext>
              </a:extLst>
            </p:cNvPr>
            <p:cNvPicPr preferRelativeResize="0"/>
            <p:nvPr/>
          </p:nvPicPr>
          <p:blipFill rotWithShape="1">
            <a:blip r:embed="rId7">
              <a:alphaModFix/>
            </a:blip>
            <a:srcRect/>
            <a:stretch/>
          </p:blipFill>
          <p:spPr>
            <a:xfrm>
              <a:off x="5502360" y="4679000"/>
              <a:ext cx="1024560" cy="672840"/>
            </a:xfrm>
            <a:prstGeom prst="rect">
              <a:avLst/>
            </a:prstGeom>
            <a:noFill/>
            <a:ln>
              <a:noFill/>
            </a:ln>
          </p:spPr>
        </p:pic>
        <p:pic>
          <p:nvPicPr>
            <p:cNvPr id="18" name="Google Shape;277;p14">
              <a:extLst>
                <a:ext uri="{FF2B5EF4-FFF2-40B4-BE49-F238E27FC236}">
                  <a16:creationId xmlns:a16="http://schemas.microsoft.com/office/drawing/2014/main" id="{F6107C6A-8E53-6045-BEDC-E4D6D3BECB9D}"/>
                </a:ext>
              </a:extLst>
            </p:cNvPr>
            <p:cNvPicPr preferRelativeResize="0"/>
            <p:nvPr/>
          </p:nvPicPr>
          <p:blipFill rotWithShape="1">
            <a:blip r:embed="rId8">
              <a:alphaModFix/>
            </a:blip>
            <a:srcRect/>
            <a:stretch/>
          </p:blipFill>
          <p:spPr>
            <a:xfrm>
              <a:off x="5753640" y="5743160"/>
              <a:ext cx="72000" cy="432000"/>
            </a:xfrm>
            <a:prstGeom prst="rect">
              <a:avLst/>
            </a:prstGeom>
            <a:noFill/>
            <a:ln>
              <a:noFill/>
            </a:ln>
          </p:spPr>
        </p:pic>
        <p:cxnSp>
          <p:nvCxnSpPr>
            <p:cNvPr id="19" name="Google Shape;278;p14">
              <a:extLst>
                <a:ext uri="{FF2B5EF4-FFF2-40B4-BE49-F238E27FC236}">
                  <a16:creationId xmlns:a16="http://schemas.microsoft.com/office/drawing/2014/main" id="{0C8C0AC1-AFB1-B844-8283-A051555FE866}"/>
                </a:ext>
              </a:extLst>
            </p:cNvPr>
            <p:cNvCxnSpPr/>
            <p:nvPr/>
          </p:nvCxnSpPr>
          <p:spPr>
            <a:xfrm>
              <a:off x="5175301" y="4333167"/>
              <a:ext cx="823800" cy="5088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0" name="Google Shape;279;p14">
              <a:extLst>
                <a:ext uri="{FF2B5EF4-FFF2-40B4-BE49-F238E27FC236}">
                  <a16:creationId xmlns:a16="http://schemas.microsoft.com/office/drawing/2014/main" id="{5A57E7D8-0D83-B54A-B34B-0220EB9B80EA}"/>
                </a:ext>
              </a:extLst>
            </p:cNvPr>
            <p:cNvCxnSpPr>
              <a:stCxn id="11" idx="3"/>
            </p:cNvCxnSpPr>
            <p:nvPr/>
          </p:nvCxnSpPr>
          <p:spPr>
            <a:xfrm rot="10800000" flipH="1">
              <a:off x="4565701" y="5271070"/>
              <a:ext cx="1355700" cy="3048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1" name="Google Shape;280;p14">
              <a:extLst>
                <a:ext uri="{FF2B5EF4-FFF2-40B4-BE49-F238E27FC236}">
                  <a16:creationId xmlns:a16="http://schemas.microsoft.com/office/drawing/2014/main" id="{1FB116B5-ECA3-9E41-A920-F587C60A4CBE}"/>
                </a:ext>
              </a:extLst>
            </p:cNvPr>
            <p:cNvCxnSpPr/>
            <p:nvPr/>
          </p:nvCxnSpPr>
          <p:spPr>
            <a:xfrm>
              <a:off x="3330445" y="4599440"/>
              <a:ext cx="663600" cy="7530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2" name="Google Shape;281;p14">
              <a:extLst>
                <a:ext uri="{FF2B5EF4-FFF2-40B4-BE49-F238E27FC236}">
                  <a16:creationId xmlns:a16="http://schemas.microsoft.com/office/drawing/2014/main" id="{0C710AB4-2667-6A4C-9E4D-E6571178A021}"/>
                </a:ext>
              </a:extLst>
            </p:cNvPr>
            <p:cNvCxnSpPr/>
            <p:nvPr/>
          </p:nvCxnSpPr>
          <p:spPr>
            <a:xfrm rot="10800000" flipH="1">
              <a:off x="6661201" y="4988586"/>
              <a:ext cx="431700" cy="285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pic>
          <p:nvPicPr>
            <p:cNvPr id="23" name="Google Shape;282;p14">
              <a:extLst>
                <a:ext uri="{FF2B5EF4-FFF2-40B4-BE49-F238E27FC236}">
                  <a16:creationId xmlns:a16="http://schemas.microsoft.com/office/drawing/2014/main" id="{E9B11386-2E38-494C-86A0-168735CF4A2C}"/>
                </a:ext>
              </a:extLst>
            </p:cNvPr>
            <p:cNvPicPr preferRelativeResize="0"/>
            <p:nvPr/>
          </p:nvPicPr>
          <p:blipFill rotWithShape="1">
            <a:blip r:embed="rId9">
              <a:alphaModFix/>
            </a:blip>
            <a:srcRect/>
            <a:stretch/>
          </p:blipFill>
          <p:spPr>
            <a:xfrm>
              <a:off x="3814410" y="3529998"/>
              <a:ext cx="1535334" cy="1927200"/>
            </a:xfrm>
            <a:prstGeom prst="rect">
              <a:avLst/>
            </a:prstGeom>
            <a:noFill/>
            <a:ln>
              <a:noFill/>
            </a:ln>
          </p:spPr>
        </p:pic>
        <p:pic>
          <p:nvPicPr>
            <p:cNvPr id="24" name="Google Shape;283;p14">
              <a:extLst>
                <a:ext uri="{FF2B5EF4-FFF2-40B4-BE49-F238E27FC236}">
                  <a16:creationId xmlns:a16="http://schemas.microsoft.com/office/drawing/2014/main" id="{47243DAF-23E0-4C45-B182-610606584D61}"/>
                </a:ext>
              </a:extLst>
            </p:cNvPr>
            <p:cNvPicPr preferRelativeResize="0"/>
            <p:nvPr/>
          </p:nvPicPr>
          <p:blipFill rotWithShape="1">
            <a:blip r:embed="rId10">
              <a:alphaModFix/>
            </a:blip>
            <a:srcRect/>
            <a:stretch/>
          </p:blipFill>
          <p:spPr>
            <a:xfrm>
              <a:off x="6164760" y="3551120"/>
              <a:ext cx="72000" cy="432000"/>
            </a:xfrm>
            <a:prstGeom prst="rect">
              <a:avLst/>
            </a:prstGeom>
            <a:noFill/>
            <a:ln>
              <a:noFill/>
            </a:ln>
          </p:spPr>
        </p:pic>
      </p:grpSp>
      <p:pic>
        <p:nvPicPr>
          <p:cNvPr id="4" name="Picture 3" descr="Diagram&#10;&#10;Description automatically generated with low confidence">
            <a:extLst>
              <a:ext uri="{FF2B5EF4-FFF2-40B4-BE49-F238E27FC236}">
                <a16:creationId xmlns:a16="http://schemas.microsoft.com/office/drawing/2014/main" id="{81750E5A-12B0-0145-94D6-79F005810842}"/>
              </a:ext>
            </a:extLst>
          </p:cNvPr>
          <p:cNvPicPr>
            <a:picLocks noChangeAspect="1"/>
          </p:cNvPicPr>
          <p:nvPr/>
        </p:nvPicPr>
        <p:blipFill>
          <a:blip r:embed="rId11"/>
          <a:stretch>
            <a:fillRect/>
          </a:stretch>
        </p:blipFill>
        <p:spPr>
          <a:xfrm>
            <a:off x="60993" y="75107"/>
            <a:ext cx="1251554" cy="1075716"/>
          </a:xfrm>
          <a:prstGeom prst="rect">
            <a:avLst/>
          </a:prstGeom>
        </p:spPr>
      </p:pic>
      <p:sp>
        <p:nvSpPr>
          <p:cNvPr id="5" name="Rectangle 4">
            <a:extLst>
              <a:ext uri="{FF2B5EF4-FFF2-40B4-BE49-F238E27FC236}">
                <a16:creationId xmlns:a16="http://schemas.microsoft.com/office/drawing/2014/main" id="{C1C4B99D-1576-B243-B3F8-3418347310CD}"/>
              </a:ext>
            </a:extLst>
          </p:cNvPr>
          <p:cNvSpPr/>
          <p:nvPr/>
        </p:nvSpPr>
        <p:spPr>
          <a:xfrm>
            <a:off x="1735089" y="1349829"/>
            <a:ext cx="5803155" cy="48985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21A26B7-E37F-C54D-86EB-2E8CE7FCEDC5}"/>
              </a:ext>
            </a:extLst>
          </p:cNvPr>
          <p:cNvSpPr txBox="1"/>
          <p:nvPr/>
        </p:nvSpPr>
        <p:spPr>
          <a:xfrm>
            <a:off x="2534883" y="1732511"/>
            <a:ext cx="4942429" cy="400110"/>
          </a:xfrm>
          <a:prstGeom prst="rect">
            <a:avLst/>
          </a:prstGeom>
          <a:noFill/>
        </p:spPr>
        <p:txBody>
          <a:bodyPr wrap="square" rtlCol="0">
            <a:spAutoFit/>
          </a:bodyPr>
          <a:lstStyle/>
          <a:p>
            <a:r>
              <a:rPr lang="en-US" sz="2000" dirty="0"/>
              <a:t>Insert image of class criteria list here</a:t>
            </a:r>
          </a:p>
        </p:txBody>
      </p:sp>
    </p:spTree>
    <p:extLst>
      <p:ext uri="{BB962C8B-B14F-4D97-AF65-F5344CB8AC3E}">
        <p14:creationId xmlns:p14="http://schemas.microsoft.com/office/powerpoint/2010/main" val="1109276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9"/>
          <p:cNvSpPr txBox="1">
            <a:spLocks noGrp="1"/>
          </p:cNvSpPr>
          <p:nvPr>
            <p:ph type="title"/>
          </p:nvPr>
        </p:nvSpPr>
        <p:spPr>
          <a:xfrm>
            <a:off x="1940690" y="747730"/>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800000"/>
              </a:buClr>
              <a:buSzPts val="4000"/>
              <a:buFont typeface="Calibri"/>
              <a:buNone/>
            </a:pPr>
            <a:r>
              <a:rPr lang="en-US" sz="4000" b="1">
                <a:solidFill>
                  <a:srgbClr val="800000"/>
                </a:solidFill>
              </a:rPr>
              <a:t>STOP &amp; THINK!</a:t>
            </a:r>
            <a:endParaRPr/>
          </a:p>
        </p:txBody>
      </p:sp>
      <p:sp>
        <p:nvSpPr>
          <p:cNvPr id="162" name="Google Shape;162;p9"/>
          <p:cNvSpPr txBox="1">
            <a:spLocks noGrp="1"/>
          </p:cNvSpPr>
          <p:nvPr>
            <p:ph type="body" idx="1"/>
          </p:nvPr>
        </p:nvSpPr>
        <p:spPr>
          <a:xfrm>
            <a:off x="3968873" y="1876631"/>
            <a:ext cx="4717927" cy="4525963"/>
          </a:xfrm>
          <a:prstGeom prst="rect">
            <a:avLst/>
          </a:prstGeom>
          <a:noFill/>
          <a:ln>
            <a:noFill/>
          </a:ln>
        </p:spPr>
        <p:txBody>
          <a:bodyPr spcFirstLastPara="1" wrap="square" lIns="91425" tIns="45700" rIns="91425" bIns="45700" anchor="t" anchorCtr="0">
            <a:normAutofit/>
          </a:bodyPr>
          <a:lstStyle/>
          <a:p>
            <a:pPr marL="0" indent="0">
              <a:spcBef>
                <a:spcPts val="0"/>
              </a:spcBef>
              <a:buSzPts val="4000"/>
              <a:buNone/>
            </a:pPr>
            <a:r>
              <a:rPr lang="en-US" sz="3600" dirty="0"/>
              <a:t>Why are models important when we are trying to figure out why things are happening in the world?</a:t>
            </a:r>
          </a:p>
          <a:p>
            <a:pPr marL="0" lvl="0" indent="0">
              <a:spcBef>
                <a:spcPts val="0"/>
              </a:spcBef>
              <a:buSzPts val="4000"/>
              <a:buNone/>
            </a:pPr>
            <a:endParaRPr sz="4800" dirty="0"/>
          </a:p>
        </p:txBody>
      </p:sp>
      <p:sp>
        <p:nvSpPr>
          <p:cNvPr id="163" name="Google Shape;163;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a:t>
            </a:fld>
            <a:endParaRPr/>
          </a:p>
        </p:txBody>
      </p:sp>
      <p:sp>
        <p:nvSpPr>
          <p:cNvPr id="164" name="Google Shape;164;p9"/>
          <p:cNvSpPr/>
          <p:nvPr/>
        </p:nvSpPr>
        <p:spPr>
          <a:xfrm>
            <a:off x="228600" y="747730"/>
            <a:ext cx="3298371" cy="5411994"/>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2800"/>
              <a:buFont typeface="Noto Sans Symbols"/>
              <a:buNone/>
            </a:pPr>
            <a:endParaRPr sz="2800" b="0" i="0" u="none" strike="noStrike" cap="none" dirty="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chemeClr val="lt1"/>
                </a:solidFill>
                <a:latin typeface="Calibri"/>
                <a:ea typeface="Calibri"/>
                <a:cs typeface="Calibri"/>
                <a:sym typeface="Calibri"/>
              </a:rPr>
              <a:t>Complete the second  </a:t>
            </a:r>
            <a:r>
              <a:rPr lang="en-US" sz="2800" b="1" i="0" u="sng" strike="noStrike" cap="none" dirty="0">
                <a:solidFill>
                  <a:schemeClr val="lt1"/>
                </a:solidFill>
                <a:latin typeface="Calibri"/>
                <a:ea typeface="Calibri"/>
                <a:cs typeface="Calibri"/>
                <a:sym typeface="Calibri"/>
              </a:rPr>
              <a:t>STOP &amp; THINK! </a:t>
            </a:r>
            <a:r>
              <a:rPr lang="en-US" sz="2800" b="0" i="0" u="none" strike="noStrike" cap="none" dirty="0">
                <a:solidFill>
                  <a:schemeClr val="lt1"/>
                </a:solidFill>
                <a:latin typeface="Calibri"/>
                <a:ea typeface="Calibri"/>
                <a:cs typeface="Calibri"/>
                <a:sym typeface="Calibri"/>
              </a:rPr>
              <a:t>question on the page</a:t>
            </a:r>
            <a:r>
              <a:rPr lang="en-US" sz="3600" b="0" i="0" u="none" strike="noStrike" cap="none" dirty="0">
                <a:solidFill>
                  <a:schemeClr val="lt1"/>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288909" y="105741"/>
            <a:ext cx="6736065" cy="577125"/>
          </a:xfrm>
          <a:prstGeom prst="rect">
            <a:avLst/>
          </a:prstGeom>
          <a:noFill/>
          <a:ln>
            <a:noFill/>
          </a:ln>
        </p:spPr>
        <p:txBody>
          <a:bodyPr spcFirstLastPara="1" wrap="square" lIns="68569" tIns="34275" rIns="68569" bIns="34275" anchor="t" anchorCtr="0">
            <a:noAutofit/>
          </a:bodyPr>
          <a:lstStyle/>
          <a:p>
            <a:pPr>
              <a:buSzPts val="4400"/>
            </a:pPr>
            <a:r>
              <a:rPr lang="en-US" sz="4400" b="1" dirty="0">
                <a:solidFill>
                  <a:schemeClr val="dk2"/>
                </a:solidFill>
                <a:latin typeface="Calibri"/>
                <a:ea typeface="Calibri"/>
                <a:cs typeface="Calibri"/>
                <a:sym typeface="Calibri"/>
              </a:rPr>
              <a:t>What have we figured out about why the fish died? </a:t>
            </a:r>
            <a:endParaRPr sz="4400" dirty="0">
              <a:solidFill>
                <a:srgbClr val="FF0000"/>
              </a:solidFill>
              <a:latin typeface="Stardos Stencil"/>
              <a:ea typeface="Stardos Stencil"/>
              <a:cs typeface="Stardos Stencil"/>
              <a:sym typeface="Stardos Stencil"/>
            </a:endParaRPr>
          </a:p>
        </p:txBody>
      </p:sp>
      <p:sp>
        <p:nvSpPr>
          <p:cNvPr id="121" name="Google Shape;121;p4"/>
          <p:cNvSpPr txBox="1"/>
          <p:nvPr/>
        </p:nvSpPr>
        <p:spPr>
          <a:xfrm>
            <a:off x="288909" y="1762950"/>
            <a:ext cx="9070458" cy="3477943"/>
          </a:xfrm>
          <a:prstGeom prst="rect">
            <a:avLst/>
          </a:prstGeom>
          <a:noFill/>
          <a:ln>
            <a:noFill/>
          </a:ln>
        </p:spPr>
        <p:txBody>
          <a:bodyPr spcFirstLastPara="1" wrap="square" lIns="68569" tIns="34275" rIns="68569" bIns="34275" anchor="t" anchorCtr="0">
            <a:noAutofit/>
          </a:bodyPr>
          <a:lstStyle/>
          <a:p>
            <a:pPr>
              <a:spcBef>
                <a:spcPts val="700"/>
              </a:spcBef>
              <a:spcAft>
                <a:spcPts val="700"/>
              </a:spcAft>
              <a:buSzPts val="3600"/>
            </a:pPr>
            <a:r>
              <a:rPr lang="en-US" sz="3200" dirty="0">
                <a:solidFill>
                  <a:srgbClr val="C00000"/>
                </a:solidFill>
              </a:rPr>
              <a:t>Today we are going to develop a class consensus model: a model we all agree about </a:t>
            </a:r>
          </a:p>
          <a:p>
            <a:pPr marL="514350" indent="-514350">
              <a:spcBef>
                <a:spcPts val="700"/>
              </a:spcBef>
              <a:spcAft>
                <a:spcPts val="700"/>
              </a:spcAft>
              <a:buSzPct val="94000"/>
              <a:buFont typeface="+mj-lt"/>
              <a:buAutoNum type="arabicPeriod"/>
            </a:pPr>
            <a:r>
              <a:rPr lang="en-US" sz="2800" dirty="0"/>
              <a:t>First we will look at a few examples of your models</a:t>
            </a:r>
          </a:p>
          <a:p>
            <a:pPr marL="514350" indent="-514350">
              <a:spcBef>
                <a:spcPts val="700"/>
              </a:spcBef>
              <a:spcAft>
                <a:spcPts val="700"/>
              </a:spcAft>
              <a:buSzPct val="94000"/>
              <a:buFont typeface="+mj-lt"/>
              <a:buAutoNum type="arabicPeriod"/>
            </a:pPr>
            <a:r>
              <a:rPr lang="en-US" sz="2800" dirty="0"/>
              <a:t>Then we will make a class model</a:t>
            </a:r>
            <a:endParaRPr sz="2800" dirty="0"/>
          </a:p>
        </p:txBody>
      </p:sp>
      <p:sp>
        <p:nvSpPr>
          <p:cNvPr id="122" name="Google Shape;122;p4"/>
          <p:cNvSpPr txBox="1">
            <a:spLocks noGrp="1"/>
          </p:cNvSpPr>
          <p:nvPr>
            <p:ph type="sldNum" idx="12"/>
          </p:nvPr>
        </p:nvSpPr>
        <p:spPr>
          <a:xfrm>
            <a:off x="7418070" y="6448103"/>
            <a:ext cx="1600200" cy="273825"/>
          </a:xfrm>
          <a:prstGeom prst="rect">
            <a:avLst/>
          </a:prstGeom>
          <a:noFill/>
          <a:ln>
            <a:noFill/>
          </a:ln>
        </p:spPr>
        <p:txBody>
          <a:bodyPr spcFirstLastPara="1" wrap="square" lIns="68569" tIns="34275" rIns="68569" bIns="34275" anchor="ctr" anchorCtr="0">
            <a:noAutofit/>
          </a:bodyPr>
          <a:lstStyle/>
          <a:p>
            <a:pPr>
              <a:buSzPts val="1200"/>
            </a:pPr>
            <a:fld id="{00000000-1234-1234-1234-123412341234}" type="slidenum">
              <a:rPr lang="en-US"/>
              <a:pPr>
                <a:buSzPts val="1200"/>
              </a:pPr>
              <a:t>4</a:t>
            </a:fld>
            <a:endParaRPr dirty="0"/>
          </a:p>
        </p:txBody>
      </p:sp>
      <p:grpSp>
        <p:nvGrpSpPr>
          <p:cNvPr id="7" name="Group 6">
            <a:extLst>
              <a:ext uri="{FF2B5EF4-FFF2-40B4-BE49-F238E27FC236}">
                <a16:creationId xmlns:a16="http://schemas.microsoft.com/office/drawing/2014/main" id="{E47D891F-4DAF-6947-AACC-3502FF3D8A31}"/>
              </a:ext>
            </a:extLst>
          </p:cNvPr>
          <p:cNvGrpSpPr/>
          <p:nvPr/>
        </p:nvGrpSpPr>
        <p:grpSpPr>
          <a:xfrm>
            <a:off x="1452903" y="4468882"/>
            <a:ext cx="5724453" cy="2116133"/>
            <a:chOff x="2053824" y="3529998"/>
            <a:chExt cx="7155554" cy="2645162"/>
          </a:xfrm>
        </p:grpSpPr>
        <p:sp>
          <p:nvSpPr>
            <p:cNvPr id="8" name="Google Shape;267;p14">
              <a:extLst>
                <a:ext uri="{FF2B5EF4-FFF2-40B4-BE49-F238E27FC236}">
                  <a16:creationId xmlns:a16="http://schemas.microsoft.com/office/drawing/2014/main" id="{6502580E-1F30-264F-A360-471444DC44BA}"/>
                </a:ext>
              </a:extLst>
            </p:cNvPr>
            <p:cNvSpPr/>
            <p:nvPr/>
          </p:nvSpPr>
          <p:spPr>
            <a:xfrm>
              <a:off x="7206625" y="4752901"/>
              <a:ext cx="2002753" cy="619973"/>
            </a:xfrm>
            <a:prstGeom prst="rect">
              <a:avLst/>
            </a:prstGeom>
            <a:solidFill>
              <a:srgbClr val="B6DDE7"/>
            </a:solidFill>
            <a:ln w="9525" cap="flat" cmpd="sng">
              <a:solidFill>
                <a:schemeClr val="accent1"/>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2800"/>
              </a:pPr>
              <a:r>
                <a:rPr lang="en-US" sz="1600" dirty="0">
                  <a:solidFill>
                    <a:schemeClr val="dk1"/>
                  </a:solidFill>
                  <a:latin typeface="Calibri"/>
                  <a:ea typeface="Calibri"/>
                  <a:cs typeface="Calibri"/>
                  <a:sym typeface="Calibri"/>
                </a:rPr>
                <a:t>Dead Fish</a:t>
              </a:r>
              <a:endParaRPr sz="800" dirty="0"/>
            </a:p>
          </p:txBody>
        </p:sp>
        <p:sp>
          <p:nvSpPr>
            <p:cNvPr id="9" name="Google Shape;268;p14">
              <a:extLst>
                <a:ext uri="{FF2B5EF4-FFF2-40B4-BE49-F238E27FC236}">
                  <a16:creationId xmlns:a16="http://schemas.microsoft.com/office/drawing/2014/main" id="{2D52EF7F-8CF7-0048-A388-6790E5020A1D}"/>
                </a:ext>
              </a:extLst>
            </p:cNvPr>
            <p:cNvSpPr/>
            <p:nvPr/>
          </p:nvSpPr>
          <p:spPr>
            <a:xfrm>
              <a:off x="2053824" y="4312707"/>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0" name="Google Shape;269;p14">
              <a:extLst>
                <a:ext uri="{FF2B5EF4-FFF2-40B4-BE49-F238E27FC236}">
                  <a16:creationId xmlns:a16="http://schemas.microsoft.com/office/drawing/2014/main" id="{4D618CD0-55DA-5F4E-ADED-CD4276AF21CD}"/>
                </a:ext>
              </a:extLst>
            </p:cNvPr>
            <p:cNvSpPr/>
            <p:nvPr/>
          </p:nvSpPr>
          <p:spPr>
            <a:xfrm>
              <a:off x="3956101" y="4079167"/>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1" name="Google Shape;270;p14">
              <a:extLst>
                <a:ext uri="{FF2B5EF4-FFF2-40B4-BE49-F238E27FC236}">
                  <a16:creationId xmlns:a16="http://schemas.microsoft.com/office/drawing/2014/main" id="{58CDCE8F-0528-7D4D-B731-C8655A209E70}"/>
                </a:ext>
              </a:extLst>
            </p:cNvPr>
            <p:cNvSpPr/>
            <p:nvPr/>
          </p:nvSpPr>
          <p:spPr>
            <a:xfrm>
              <a:off x="3346501" y="5321920"/>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2" name="Google Shape;271;p14">
              <a:extLst>
                <a:ext uri="{FF2B5EF4-FFF2-40B4-BE49-F238E27FC236}">
                  <a16:creationId xmlns:a16="http://schemas.microsoft.com/office/drawing/2014/main" id="{C42292EE-4252-8946-9246-19B550548243}"/>
                </a:ext>
              </a:extLst>
            </p:cNvPr>
            <p:cNvSpPr/>
            <p:nvPr/>
          </p:nvSpPr>
          <p:spPr>
            <a:xfrm>
              <a:off x="5365801" y="4763086"/>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pic>
          <p:nvPicPr>
            <p:cNvPr id="13" name="Google Shape;272;p14">
              <a:extLst>
                <a:ext uri="{FF2B5EF4-FFF2-40B4-BE49-F238E27FC236}">
                  <a16:creationId xmlns:a16="http://schemas.microsoft.com/office/drawing/2014/main" id="{EB06C84E-082F-994B-A1E7-5F4FDC152997}"/>
                </a:ext>
              </a:extLst>
            </p:cNvPr>
            <p:cNvPicPr preferRelativeResize="0"/>
            <p:nvPr/>
          </p:nvPicPr>
          <p:blipFill rotWithShape="1">
            <a:blip r:embed="rId3">
              <a:alphaModFix/>
            </a:blip>
            <a:srcRect/>
            <a:stretch/>
          </p:blipFill>
          <p:spPr>
            <a:xfrm>
              <a:off x="2719920" y="4493960"/>
              <a:ext cx="36000" cy="216000"/>
            </a:xfrm>
            <a:prstGeom prst="rect">
              <a:avLst/>
            </a:prstGeom>
            <a:noFill/>
            <a:ln>
              <a:noFill/>
            </a:ln>
          </p:spPr>
        </p:pic>
        <p:pic>
          <p:nvPicPr>
            <p:cNvPr id="14" name="Google Shape;273;p14">
              <a:extLst>
                <a:ext uri="{FF2B5EF4-FFF2-40B4-BE49-F238E27FC236}">
                  <a16:creationId xmlns:a16="http://schemas.microsoft.com/office/drawing/2014/main" id="{405716E8-21E5-FE4F-9C35-73172B2D8386}"/>
                </a:ext>
              </a:extLst>
            </p:cNvPr>
            <p:cNvPicPr preferRelativeResize="0"/>
            <p:nvPr/>
          </p:nvPicPr>
          <p:blipFill rotWithShape="1">
            <a:blip r:embed="rId4">
              <a:alphaModFix/>
            </a:blip>
            <a:srcRect/>
            <a:stretch/>
          </p:blipFill>
          <p:spPr>
            <a:xfrm>
              <a:off x="2073856" y="4225400"/>
              <a:ext cx="1052280" cy="748440"/>
            </a:xfrm>
            <a:prstGeom prst="rect">
              <a:avLst/>
            </a:prstGeom>
            <a:noFill/>
            <a:ln>
              <a:noFill/>
            </a:ln>
          </p:spPr>
        </p:pic>
        <p:pic>
          <p:nvPicPr>
            <p:cNvPr id="15" name="Google Shape;274;p14">
              <a:extLst>
                <a:ext uri="{FF2B5EF4-FFF2-40B4-BE49-F238E27FC236}">
                  <a16:creationId xmlns:a16="http://schemas.microsoft.com/office/drawing/2014/main" id="{A88B5BB3-A013-A04D-966A-85F46A6FE2BD}"/>
                </a:ext>
              </a:extLst>
            </p:cNvPr>
            <p:cNvPicPr preferRelativeResize="0"/>
            <p:nvPr/>
          </p:nvPicPr>
          <p:blipFill rotWithShape="1">
            <a:blip r:embed="rId5">
              <a:alphaModFix/>
            </a:blip>
            <a:srcRect/>
            <a:stretch/>
          </p:blipFill>
          <p:spPr>
            <a:xfrm>
              <a:off x="4088640" y="4018400"/>
              <a:ext cx="1065240" cy="660240"/>
            </a:xfrm>
            <a:prstGeom prst="rect">
              <a:avLst/>
            </a:prstGeom>
            <a:noFill/>
            <a:ln>
              <a:noFill/>
            </a:ln>
          </p:spPr>
        </p:pic>
        <p:pic>
          <p:nvPicPr>
            <p:cNvPr id="16" name="Google Shape;275;p14">
              <a:extLst>
                <a:ext uri="{FF2B5EF4-FFF2-40B4-BE49-F238E27FC236}">
                  <a16:creationId xmlns:a16="http://schemas.microsoft.com/office/drawing/2014/main" id="{DE4083BF-7DFD-9641-8AEA-71CDB25ED6E0}"/>
                </a:ext>
              </a:extLst>
            </p:cNvPr>
            <p:cNvPicPr preferRelativeResize="0"/>
            <p:nvPr/>
          </p:nvPicPr>
          <p:blipFill rotWithShape="1">
            <a:blip r:embed="rId6">
              <a:alphaModFix/>
            </a:blip>
            <a:srcRect/>
            <a:stretch/>
          </p:blipFill>
          <p:spPr>
            <a:xfrm>
              <a:off x="3469800" y="5309000"/>
              <a:ext cx="1010880" cy="736920"/>
            </a:xfrm>
            <a:prstGeom prst="rect">
              <a:avLst/>
            </a:prstGeom>
            <a:noFill/>
            <a:ln>
              <a:noFill/>
            </a:ln>
          </p:spPr>
        </p:pic>
        <p:pic>
          <p:nvPicPr>
            <p:cNvPr id="17" name="Google Shape;276;p14">
              <a:extLst>
                <a:ext uri="{FF2B5EF4-FFF2-40B4-BE49-F238E27FC236}">
                  <a16:creationId xmlns:a16="http://schemas.microsoft.com/office/drawing/2014/main" id="{84582F7A-3D53-D441-9E8A-909697D0B0CA}"/>
                </a:ext>
              </a:extLst>
            </p:cNvPr>
            <p:cNvPicPr preferRelativeResize="0"/>
            <p:nvPr/>
          </p:nvPicPr>
          <p:blipFill rotWithShape="1">
            <a:blip r:embed="rId7">
              <a:alphaModFix/>
            </a:blip>
            <a:srcRect/>
            <a:stretch/>
          </p:blipFill>
          <p:spPr>
            <a:xfrm>
              <a:off x="5502360" y="4679000"/>
              <a:ext cx="1024560" cy="672840"/>
            </a:xfrm>
            <a:prstGeom prst="rect">
              <a:avLst/>
            </a:prstGeom>
            <a:noFill/>
            <a:ln>
              <a:noFill/>
            </a:ln>
          </p:spPr>
        </p:pic>
        <p:pic>
          <p:nvPicPr>
            <p:cNvPr id="18" name="Google Shape;277;p14">
              <a:extLst>
                <a:ext uri="{FF2B5EF4-FFF2-40B4-BE49-F238E27FC236}">
                  <a16:creationId xmlns:a16="http://schemas.microsoft.com/office/drawing/2014/main" id="{F6107C6A-8E53-6045-BEDC-E4D6D3BECB9D}"/>
                </a:ext>
              </a:extLst>
            </p:cNvPr>
            <p:cNvPicPr preferRelativeResize="0"/>
            <p:nvPr/>
          </p:nvPicPr>
          <p:blipFill rotWithShape="1">
            <a:blip r:embed="rId8">
              <a:alphaModFix/>
            </a:blip>
            <a:srcRect/>
            <a:stretch/>
          </p:blipFill>
          <p:spPr>
            <a:xfrm>
              <a:off x="5753640" y="5743160"/>
              <a:ext cx="72000" cy="432000"/>
            </a:xfrm>
            <a:prstGeom prst="rect">
              <a:avLst/>
            </a:prstGeom>
            <a:noFill/>
            <a:ln>
              <a:noFill/>
            </a:ln>
          </p:spPr>
        </p:pic>
        <p:cxnSp>
          <p:nvCxnSpPr>
            <p:cNvPr id="19" name="Google Shape;278;p14">
              <a:extLst>
                <a:ext uri="{FF2B5EF4-FFF2-40B4-BE49-F238E27FC236}">
                  <a16:creationId xmlns:a16="http://schemas.microsoft.com/office/drawing/2014/main" id="{0C8C0AC1-AFB1-B844-8283-A051555FE866}"/>
                </a:ext>
              </a:extLst>
            </p:cNvPr>
            <p:cNvCxnSpPr/>
            <p:nvPr/>
          </p:nvCxnSpPr>
          <p:spPr>
            <a:xfrm>
              <a:off x="5175301" y="4333167"/>
              <a:ext cx="823800" cy="5088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0" name="Google Shape;279;p14">
              <a:extLst>
                <a:ext uri="{FF2B5EF4-FFF2-40B4-BE49-F238E27FC236}">
                  <a16:creationId xmlns:a16="http://schemas.microsoft.com/office/drawing/2014/main" id="{5A57E7D8-0D83-B54A-B34B-0220EB9B80EA}"/>
                </a:ext>
              </a:extLst>
            </p:cNvPr>
            <p:cNvCxnSpPr>
              <a:stCxn id="11" idx="3"/>
            </p:cNvCxnSpPr>
            <p:nvPr/>
          </p:nvCxnSpPr>
          <p:spPr>
            <a:xfrm rot="10800000" flipH="1">
              <a:off x="4565701" y="5271070"/>
              <a:ext cx="1355700" cy="3048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1" name="Google Shape;280;p14">
              <a:extLst>
                <a:ext uri="{FF2B5EF4-FFF2-40B4-BE49-F238E27FC236}">
                  <a16:creationId xmlns:a16="http://schemas.microsoft.com/office/drawing/2014/main" id="{1FB116B5-ECA3-9E41-A920-F587C60A4CBE}"/>
                </a:ext>
              </a:extLst>
            </p:cNvPr>
            <p:cNvCxnSpPr/>
            <p:nvPr/>
          </p:nvCxnSpPr>
          <p:spPr>
            <a:xfrm>
              <a:off x="3330445" y="4599440"/>
              <a:ext cx="663600" cy="7530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2" name="Google Shape;281;p14">
              <a:extLst>
                <a:ext uri="{FF2B5EF4-FFF2-40B4-BE49-F238E27FC236}">
                  <a16:creationId xmlns:a16="http://schemas.microsoft.com/office/drawing/2014/main" id="{0C710AB4-2667-6A4C-9E4D-E6571178A021}"/>
                </a:ext>
              </a:extLst>
            </p:cNvPr>
            <p:cNvCxnSpPr/>
            <p:nvPr/>
          </p:nvCxnSpPr>
          <p:spPr>
            <a:xfrm rot="10800000" flipH="1">
              <a:off x="6661201" y="4988586"/>
              <a:ext cx="431700" cy="285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pic>
          <p:nvPicPr>
            <p:cNvPr id="23" name="Google Shape;282;p14">
              <a:extLst>
                <a:ext uri="{FF2B5EF4-FFF2-40B4-BE49-F238E27FC236}">
                  <a16:creationId xmlns:a16="http://schemas.microsoft.com/office/drawing/2014/main" id="{E9B11386-2E38-494C-86A0-168735CF4A2C}"/>
                </a:ext>
              </a:extLst>
            </p:cNvPr>
            <p:cNvPicPr preferRelativeResize="0"/>
            <p:nvPr/>
          </p:nvPicPr>
          <p:blipFill rotWithShape="1">
            <a:blip r:embed="rId9">
              <a:alphaModFix/>
            </a:blip>
            <a:srcRect/>
            <a:stretch/>
          </p:blipFill>
          <p:spPr>
            <a:xfrm>
              <a:off x="3814410" y="3529998"/>
              <a:ext cx="1535334" cy="1927200"/>
            </a:xfrm>
            <a:prstGeom prst="rect">
              <a:avLst/>
            </a:prstGeom>
            <a:noFill/>
            <a:ln>
              <a:noFill/>
            </a:ln>
          </p:spPr>
        </p:pic>
        <p:pic>
          <p:nvPicPr>
            <p:cNvPr id="24" name="Google Shape;283;p14">
              <a:extLst>
                <a:ext uri="{FF2B5EF4-FFF2-40B4-BE49-F238E27FC236}">
                  <a16:creationId xmlns:a16="http://schemas.microsoft.com/office/drawing/2014/main" id="{47243DAF-23E0-4C45-B182-610606584D61}"/>
                </a:ext>
              </a:extLst>
            </p:cNvPr>
            <p:cNvPicPr preferRelativeResize="0"/>
            <p:nvPr/>
          </p:nvPicPr>
          <p:blipFill rotWithShape="1">
            <a:blip r:embed="rId10">
              <a:alphaModFix/>
            </a:blip>
            <a:srcRect/>
            <a:stretch/>
          </p:blipFill>
          <p:spPr>
            <a:xfrm>
              <a:off x="6164760" y="3551120"/>
              <a:ext cx="72000" cy="432000"/>
            </a:xfrm>
            <a:prstGeom prst="rect">
              <a:avLst/>
            </a:prstGeom>
            <a:noFill/>
            <a:ln>
              <a:noFill/>
            </a:ln>
          </p:spPr>
        </p:pic>
      </p:grpSp>
      <p:pic>
        <p:nvPicPr>
          <p:cNvPr id="28" name="Google Shape;110;p4">
            <a:extLst>
              <a:ext uri="{FF2B5EF4-FFF2-40B4-BE49-F238E27FC236}">
                <a16:creationId xmlns:a16="http://schemas.microsoft.com/office/drawing/2014/main" id="{543361B7-E17C-054A-8214-85882E298949}"/>
              </a:ext>
            </a:extLst>
          </p:cNvPr>
          <p:cNvPicPr preferRelativeResize="0"/>
          <p:nvPr/>
        </p:nvPicPr>
        <p:blipFill rotWithShape="1">
          <a:blip r:embed="rId11">
            <a:alphaModFix/>
          </a:blip>
          <a:srcRect/>
          <a:stretch/>
        </p:blipFill>
        <p:spPr>
          <a:xfrm>
            <a:off x="7340752" y="136072"/>
            <a:ext cx="1319021" cy="1298728"/>
          </a:xfrm>
          <a:prstGeom prst="rect">
            <a:avLst/>
          </a:prstGeom>
          <a:noFill/>
          <a:ln>
            <a:noFill/>
          </a:ln>
        </p:spPr>
      </p:pic>
    </p:spTree>
    <p:extLst>
      <p:ext uri="{BB962C8B-B14F-4D97-AF65-F5344CB8AC3E}">
        <p14:creationId xmlns:p14="http://schemas.microsoft.com/office/powerpoint/2010/main" val="455493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362436" y="28149"/>
            <a:ext cx="5776730" cy="1128475"/>
          </a:xfrm>
          <a:prstGeom prst="rect">
            <a:avLst/>
          </a:prstGeom>
          <a:noFill/>
          <a:ln>
            <a:noFill/>
          </a:ln>
        </p:spPr>
        <p:txBody>
          <a:bodyPr spcFirstLastPara="1" wrap="square" lIns="68569" tIns="34275" rIns="68569" bIns="34275" anchor="t" anchorCtr="0">
            <a:noAutofit/>
          </a:bodyPr>
          <a:lstStyle/>
          <a:p>
            <a:pPr>
              <a:buSzPts val="4400"/>
            </a:pPr>
            <a:r>
              <a:rPr lang="en-US" sz="4000" b="1" dirty="0">
                <a:solidFill>
                  <a:schemeClr val="dk2"/>
                </a:solidFill>
                <a:latin typeface="Calibri"/>
                <a:ea typeface="Calibri"/>
                <a:cs typeface="Calibri"/>
                <a:sym typeface="Calibri"/>
              </a:rPr>
              <a:t>Class model: Why did the fish die in Passion Puddle? </a:t>
            </a:r>
            <a:endParaRPr sz="4000" dirty="0">
              <a:solidFill>
                <a:srgbClr val="FF0000"/>
              </a:solidFill>
              <a:latin typeface="Stardos Stencil"/>
              <a:ea typeface="Stardos Stencil"/>
              <a:cs typeface="Stardos Stencil"/>
              <a:sym typeface="Stardos Stencil"/>
            </a:endParaRPr>
          </a:p>
        </p:txBody>
      </p:sp>
      <p:sp>
        <p:nvSpPr>
          <p:cNvPr id="122" name="Google Shape;122;p4"/>
          <p:cNvSpPr txBox="1">
            <a:spLocks noGrp="1"/>
          </p:cNvSpPr>
          <p:nvPr>
            <p:ph type="sldNum" idx="12"/>
          </p:nvPr>
        </p:nvSpPr>
        <p:spPr>
          <a:xfrm>
            <a:off x="7418070" y="6448103"/>
            <a:ext cx="1600200" cy="273825"/>
          </a:xfrm>
          <a:prstGeom prst="rect">
            <a:avLst/>
          </a:prstGeom>
          <a:noFill/>
          <a:ln>
            <a:noFill/>
          </a:ln>
        </p:spPr>
        <p:txBody>
          <a:bodyPr spcFirstLastPara="1" wrap="square" lIns="68569" tIns="34275" rIns="68569" bIns="34275" anchor="ctr" anchorCtr="0">
            <a:noAutofit/>
          </a:bodyPr>
          <a:lstStyle/>
          <a:p>
            <a:pPr>
              <a:buSzPts val="1200"/>
            </a:pPr>
            <a:fld id="{00000000-1234-1234-1234-123412341234}" type="slidenum">
              <a:rPr lang="en-US"/>
              <a:pPr>
                <a:buSzPts val="1200"/>
              </a:pPr>
              <a:t>5</a:t>
            </a:fld>
            <a:endParaRPr dirty="0"/>
          </a:p>
        </p:txBody>
      </p:sp>
      <p:grpSp>
        <p:nvGrpSpPr>
          <p:cNvPr id="7" name="Group 6">
            <a:extLst>
              <a:ext uri="{FF2B5EF4-FFF2-40B4-BE49-F238E27FC236}">
                <a16:creationId xmlns:a16="http://schemas.microsoft.com/office/drawing/2014/main" id="{E47D891F-4DAF-6947-AACC-3502FF3D8A31}"/>
              </a:ext>
            </a:extLst>
          </p:cNvPr>
          <p:cNvGrpSpPr/>
          <p:nvPr/>
        </p:nvGrpSpPr>
        <p:grpSpPr>
          <a:xfrm>
            <a:off x="6481954" y="312818"/>
            <a:ext cx="2044321" cy="755715"/>
            <a:chOff x="2053824" y="3529998"/>
            <a:chExt cx="7155554" cy="2645162"/>
          </a:xfrm>
        </p:grpSpPr>
        <p:sp>
          <p:nvSpPr>
            <p:cNvPr id="8" name="Google Shape;267;p14">
              <a:extLst>
                <a:ext uri="{FF2B5EF4-FFF2-40B4-BE49-F238E27FC236}">
                  <a16:creationId xmlns:a16="http://schemas.microsoft.com/office/drawing/2014/main" id="{6502580E-1F30-264F-A360-471444DC44BA}"/>
                </a:ext>
              </a:extLst>
            </p:cNvPr>
            <p:cNvSpPr/>
            <p:nvPr/>
          </p:nvSpPr>
          <p:spPr>
            <a:xfrm>
              <a:off x="7206625" y="4752901"/>
              <a:ext cx="2002753" cy="619973"/>
            </a:xfrm>
            <a:prstGeom prst="rect">
              <a:avLst/>
            </a:prstGeom>
            <a:solidFill>
              <a:srgbClr val="B6DDE7"/>
            </a:solidFill>
            <a:ln w="9525" cap="flat" cmpd="sng">
              <a:solidFill>
                <a:schemeClr val="accent1"/>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2800"/>
              </a:pPr>
              <a:r>
                <a:rPr lang="en-US" sz="800" dirty="0">
                  <a:solidFill>
                    <a:schemeClr val="dk1"/>
                  </a:solidFill>
                  <a:latin typeface="Calibri"/>
                  <a:ea typeface="Calibri"/>
                  <a:cs typeface="Calibri"/>
                  <a:sym typeface="Calibri"/>
                </a:rPr>
                <a:t>Dead Fish</a:t>
              </a:r>
              <a:endParaRPr sz="100" dirty="0"/>
            </a:p>
          </p:txBody>
        </p:sp>
        <p:sp>
          <p:nvSpPr>
            <p:cNvPr id="9" name="Google Shape;268;p14">
              <a:extLst>
                <a:ext uri="{FF2B5EF4-FFF2-40B4-BE49-F238E27FC236}">
                  <a16:creationId xmlns:a16="http://schemas.microsoft.com/office/drawing/2014/main" id="{2D52EF7F-8CF7-0048-A388-6790E5020A1D}"/>
                </a:ext>
              </a:extLst>
            </p:cNvPr>
            <p:cNvSpPr/>
            <p:nvPr/>
          </p:nvSpPr>
          <p:spPr>
            <a:xfrm>
              <a:off x="2053824" y="4312707"/>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0" name="Google Shape;269;p14">
              <a:extLst>
                <a:ext uri="{FF2B5EF4-FFF2-40B4-BE49-F238E27FC236}">
                  <a16:creationId xmlns:a16="http://schemas.microsoft.com/office/drawing/2014/main" id="{4D618CD0-55DA-5F4E-ADED-CD4276AF21CD}"/>
                </a:ext>
              </a:extLst>
            </p:cNvPr>
            <p:cNvSpPr/>
            <p:nvPr/>
          </p:nvSpPr>
          <p:spPr>
            <a:xfrm>
              <a:off x="3956101" y="4079167"/>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1" name="Google Shape;270;p14">
              <a:extLst>
                <a:ext uri="{FF2B5EF4-FFF2-40B4-BE49-F238E27FC236}">
                  <a16:creationId xmlns:a16="http://schemas.microsoft.com/office/drawing/2014/main" id="{58CDCE8F-0528-7D4D-B731-C8655A209E70}"/>
                </a:ext>
              </a:extLst>
            </p:cNvPr>
            <p:cNvSpPr/>
            <p:nvPr/>
          </p:nvSpPr>
          <p:spPr>
            <a:xfrm>
              <a:off x="3346501" y="5321920"/>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2" name="Google Shape;271;p14">
              <a:extLst>
                <a:ext uri="{FF2B5EF4-FFF2-40B4-BE49-F238E27FC236}">
                  <a16:creationId xmlns:a16="http://schemas.microsoft.com/office/drawing/2014/main" id="{C42292EE-4252-8946-9246-19B550548243}"/>
                </a:ext>
              </a:extLst>
            </p:cNvPr>
            <p:cNvSpPr/>
            <p:nvPr/>
          </p:nvSpPr>
          <p:spPr>
            <a:xfrm>
              <a:off x="5365801" y="4763086"/>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pic>
          <p:nvPicPr>
            <p:cNvPr id="13" name="Google Shape;272;p14">
              <a:extLst>
                <a:ext uri="{FF2B5EF4-FFF2-40B4-BE49-F238E27FC236}">
                  <a16:creationId xmlns:a16="http://schemas.microsoft.com/office/drawing/2014/main" id="{EB06C84E-082F-994B-A1E7-5F4FDC152997}"/>
                </a:ext>
              </a:extLst>
            </p:cNvPr>
            <p:cNvPicPr preferRelativeResize="0"/>
            <p:nvPr/>
          </p:nvPicPr>
          <p:blipFill rotWithShape="1">
            <a:blip r:embed="rId3">
              <a:alphaModFix/>
            </a:blip>
            <a:srcRect/>
            <a:stretch/>
          </p:blipFill>
          <p:spPr>
            <a:xfrm>
              <a:off x="2719920" y="4493960"/>
              <a:ext cx="36000" cy="216000"/>
            </a:xfrm>
            <a:prstGeom prst="rect">
              <a:avLst/>
            </a:prstGeom>
            <a:noFill/>
            <a:ln>
              <a:noFill/>
            </a:ln>
          </p:spPr>
        </p:pic>
        <p:pic>
          <p:nvPicPr>
            <p:cNvPr id="14" name="Google Shape;273;p14">
              <a:extLst>
                <a:ext uri="{FF2B5EF4-FFF2-40B4-BE49-F238E27FC236}">
                  <a16:creationId xmlns:a16="http://schemas.microsoft.com/office/drawing/2014/main" id="{405716E8-21E5-FE4F-9C35-73172B2D8386}"/>
                </a:ext>
              </a:extLst>
            </p:cNvPr>
            <p:cNvPicPr preferRelativeResize="0"/>
            <p:nvPr/>
          </p:nvPicPr>
          <p:blipFill rotWithShape="1">
            <a:blip r:embed="rId4">
              <a:alphaModFix/>
            </a:blip>
            <a:srcRect/>
            <a:stretch/>
          </p:blipFill>
          <p:spPr>
            <a:xfrm>
              <a:off x="2073856" y="4225400"/>
              <a:ext cx="1052280" cy="748440"/>
            </a:xfrm>
            <a:prstGeom prst="rect">
              <a:avLst/>
            </a:prstGeom>
            <a:noFill/>
            <a:ln>
              <a:noFill/>
            </a:ln>
          </p:spPr>
        </p:pic>
        <p:pic>
          <p:nvPicPr>
            <p:cNvPr id="15" name="Google Shape;274;p14">
              <a:extLst>
                <a:ext uri="{FF2B5EF4-FFF2-40B4-BE49-F238E27FC236}">
                  <a16:creationId xmlns:a16="http://schemas.microsoft.com/office/drawing/2014/main" id="{A88B5BB3-A013-A04D-966A-85F46A6FE2BD}"/>
                </a:ext>
              </a:extLst>
            </p:cNvPr>
            <p:cNvPicPr preferRelativeResize="0"/>
            <p:nvPr/>
          </p:nvPicPr>
          <p:blipFill rotWithShape="1">
            <a:blip r:embed="rId5">
              <a:alphaModFix/>
            </a:blip>
            <a:srcRect/>
            <a:stretch/>
          </p:blipFill>
          <p:spPr>
            <a:xfrm>
              <a:off x="4088640" y="4018400"/>
              <a:ext cx="1065240" cy="660240"/>
            </a:xfrm>
            <a:prstGeom prst="rect">
              <a:avLst/>
            </a:prstGeom>
            <a:noFill/>
            <a:ln>
              <a:noFill/>
            </a:ln>
          </p:spPr>
        </p:pic>
        <p:pic>
          <p:nvPicPr>
            <p:cNvPr id="16" name="Google Shape;275;p14">
              <a:extLst>
                <a:ext uri="{FF2B5EF4-FFF2-40B4-BE49-F238E27FC236}">
                  <a16:creationId xmlns:a16="http://schemas.microsoft.com/office/drawing/2014/main" id="{DE4083BF-7DFD-9641-8AEA-71CDB25ED6E0}"/>
                </a:ext>
              </a:extLst>
            </p:cNvPr>
            <p:cNvPicPr preferRelativeResize="0"/>
            <p:nvPr/>
          </p:nvPicPr>
          <p:blipFill rotWithShape="1">
            <a:blip r:embed="rId6">
              <a:alphaModFix/>
            </a:blip>
            <a:srcRect/>
            <a:stretch/>
          </p:blipFill>
          <p:spPr>
            <a:xfrm>
              <a:off x="3469800" y="5309000"/>
              <a:ext cx="1010880" cy="736920"/>
            </a:xfrm>
            <a:prstGeom prst="rect">
              <a:avLst/>
            </a:prstGeom>
            <a:noFill/>
            <a:ln>
              <a:noFill/>
            </a:ln>
          </p:spPr>
        </p:pic>
        <p:pic>
          <p:nvPicPr>
            <p:cNvPr id="17" name="Google Shape;276;p14">
              <a:extLst>
                <a:ext uri="{FF2B5EF4-FFF2-40B4-BE49-F238E27FC236}">
                  <a16:creationId xmlns:a16="http://schemas.microsoft.com/office/drawing/2014/main" id="{84582F7A-3D53-D441-9E8A-909697D0B0CA}"/>
                </a:ext>
              </a:extLst>
            </p:cNvPr>
            <p:cNvPicPr preferRelativeResize="0"/>
            <p:nvPr/>
          </p:nvPicPr>
          <p:blipFill rotWithShape="1">
            <a:blip r:embed="rId7">
              <a:alphaModFix/>
            </a:blip>
            <a:srcRect/>
            <a:stretch/>
          </p:blipFill>
          <p:spPr>
            <a:xfrm>
              <a:off x="5502360" y="4679000"/>
              <a:ext cx="1024560" cy="672840"/>
            </a:xfrm>
            <a:prstGeom prst="rect">
              <a:avLst/>
            </a:prstGeom>
            <a:noFill/>
            <a:ln>
              <a:noFill/>
            </a:ln>
          </p:spPr>
        </p:pic>
        <p:pic>
          <p:nvPicPr>
            <p:cNvPr id="18" name="Google Shape;277;p14">
              <a:extLst>
                <a:ext uri="{FF2B5EF4-FFF2-40B4-BE49-F238E27FC236}">
                  <a16:creationId xmlns:a16="http://schemas.microsoft.com/office/drawing/2014/main" id="{F6107C6A-8E53-6045-BEDC-E4D6D3BECB9D}"/>
                </a:ext>
              </a:extLst>
            </p:cNvPr>
            <p:cNvPicPr preferRelativeResize="0"/>
            <p:nvPr/>
          </p:nvPicPr>
          <p:blipFill rotWithShape="1">
            <a:blip r:embed="rId8">
              <a:alphaModFix/>
            </a:blip>
            <a:srcRect/>
            <a:stretch/>
          </p:blipFill>
          <p:spPr>
            <a:xfrm>
              <a:off x="5753640" y="5743160"/>
              <a:ext cx="72000" cy="432000"/>
            </a:xfrm>
            <a:prstGeom prst="rect">
              <a:avLst/>
            </a:prstGeom>
            <a:noFill/>
            <a:ln>
              <a:noFill/>
            </a:ln>
          </p:spPr>
        </p:pic>
        <p:cxnSp>
          <p:nvCxnSpPr>
            <p:cNvPr id="19" name="Google Shape;278;p14">
              <a:extLst>
                <a:ext uri="{FF2B5EF4-FFF2-40B4-BE49-F238E27FC236}">
                  <a16:creationId xmlns:a16="http://schemas.microsoft.com/office/drawing/2014/main" id="{0C8C0AC1-AFB1-B844-8283-A051555FE866}"/>
                </a:ext>
              </a:extLst>
            </p:cNvPr>
            <p:cNvCxnSpPr/>
            <p:nvPr/>
          </p:nvCxnSpPr>
          <p:spPr>
            <a:xfrm>
              <a:off x="5175301" y="4333167"/>
              <a:ext cx="823800" cy="5088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0" name="Google Shape;279;p14">
              <a:extLst>
                <a:ext uri="{FF2B5EF4-FFF2-40B4-BE49-F238E27FC236}">
                  <a16:creationId xmlns:a16="http://schemas.microsoft.com/office/drawing/2014/main" id="{5A57E7D8-0D83-B54A-B34B-0220EB9B80EA}"/>
                </a:ext>
              </a:extLst>
            </p:cNvPr>
            <p:cNvCxnSpPr>
              <a:stCxn id="11" idx="3"/>
            </p:cNvCxnSpPr>
            <p:nvPr/>
          </p:nvCxnSpPr>
          <p:spPr>
            <a:xfrm rot="10800000" flipH="1">
              <a:off x="4565701" y="5271070"/>
              <a:ext cx="1355700" cy="3048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1" name="Google Shape;280;p14">
              <a:extLst>
                <a:ext uri="{FF2B5EF4-FFF2-40B4-BE49-F238E27FC236}">
                  <a16:creationId xmlns:a16="http://schemas.microsoft.com/office/drawing/2014/main" id="{1FB116B5-ECA3-9E41-A920-F587C60A4CBE}"/>
                </a:ext>
              </a:extLst>
            </p:cNvPr>
            <p:cNvCxnSpPr/>
            <p:nvPr/>
          </p:nvCxnSpPr>
          <p:spPr>
            <a:xfrm>
              <a:off x="3330445" y="4599440"/>
              <a:ext cx="663600" cy="7530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2" name="Google Shape;281;p14">
              <a:extLst>
                <a:ext uri="{FF2B5EF4-FFF2-40B4-BE49-F238E27FC236}">
                  <a16:creationId xmlns:a16="http://schemas.microsoft.com/office/drawing/2014/main" id="{0C710AB4-2667-6A4C-9E4D-E6571178A021}"/>
                </a:ext>
              </a:extLst>
            </p:cNvPr>
            <p:cNvCxnSpPr/>
            <p:nvPr/>
          </p:nvCxnSpPr>
          <p:spPr>
            <a:xfrm rot="10800000" flipH="1">
              <a:off x="6661201" y="4988586"/>
              <a:ext cx="431700" cy="285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pic>
          <p:nvPicPr>
            <p:cNvPr id="23" name="Google Shape;282;p14">
              <a:extLst>
                <a:ext uri="{FF2B5EF4-FFF2-40B4-BE49-F238E27FC236}">
                  <a16:creationId xmlns:a16="http://schemas.microsoft.com/office/drawing/2014/main" id="{E9B11386-2E38-494C-86A0-168735CF4A2C}"/>
                </a:ext>
              </a:extLst>
            </p:cNvPr>
            <p:cNvPicPr preferRelativeResize="0"/>
            <p:nvPr/>
          </p:nvPicPr>
          <p:blipFill rotWithShape="1">
            <a:blip r:embed="rId9">
              <a:alphaModFix/>
            </a:blip>
            <a:srcRect/>
            <a:stretch/>
          </p:blipFill>
          <p:spPr>
            <a:xfrm>
              <a:off x="3814410" y="3529998"/>
              <a:ext cx="1535334" cy="1927200"/>
            </a:xfrm>
            <a:prstGeom prst="rect">
              <a:avLst/>
            </a:prstGeom>
            <a:noFill/>
            <a:ln>
              <a:noFill/>
            </a:ln>
          </p:spPr>
        </p:pic>
        <p:pic>
          <p:nvPicPr>
            <p:cNvPr id="24" name="Google Shape;283;p14">
              <a:extLst>
                <a:ext uri="{FF2B5EF4-FFF2-40B4-BE49-F238E27FC236}">
                  <a16:creationId xmlns:a16="http://schemas.microsoft.com/office/drawing/2014/main" id="{47243DAF-23E0-4C45-B182-610606584D61}"/>
                </a:ext>
              </a:extLst>
            </p:cNvPr>
            <p:cNvPicPr preferRelativeResize="0"/>
            <p:nvPr/>
          </p:nvPicPr>
          <p:blipFill rotWithShape="1">
            <a:blip r:embed="rId10">
              <a:alphaModFix/>
            </a:blip>
            <a:srcRect/>
            <a:stretch/>
          </p:blipFill>
          <p:spPr>
            <a:xfrm>
              <a:off x="6164760" y="3551120"/>
              <a:ext cx="72000" cy="432000"/>
            </a:xfrm>
            <a:prstGeom prst="rect">
              <a:avLst/>
            </a:prstGeom>
            <a:noFill/>
            <a:ln>
              <a:noFill/>
            </a:ln>
          </p:spPr>
        </p:pic>
      </p:grpSp>
    </p:spTree>
    <p:extLst>
      <p:ext uri="{BB962C8B-B14F-4D97-AF65-F5344CB8AC3E}">
        <p14:creationId xmlns:p14="http://schemas.microsoft.com/office/powerpoint/2010/main" val="1567728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362436" y="28149"/>
            <a:ext cx="5776730" cy="1128475"/>
          </a:xfrm>
          <a:prstGeom prst="rect">
            <a:avLst/>
          </a:prstGeom>
          <a:noFill/>
          <a:ln>
            <a:noFill/>
          </a:ln>
        </p:spPr>
        <p:txBody>
          <a:bodyPr spcFirstLastPara="1" wrap="square" lIns="68569" tIns="34275" rIns="68569" bIns="34275" anchor="t" anchorCtr="0">
            <a:noAutofit/>
          </a:bodyPr>
          <a:lstStyle/>
          <a:p>
            <a:pPr>
              <a:buSzPts val="4400"/>
            </a:pPr>
            <a:r>
              <a:rPr lang="en-US" sz="4000" b="1" dirty="0">
                <a:solidFill>
                  <a:schemeClr val="dk2"/>
                </a:solidFill>
                <a:latin typeface="Calibri"/>
                <a:ea typeface="Calibri"/>
                <a:cs typeface="Calibri"/>
                <a:sym typeface="Calibri"/>
              </a:rPr>
              <a:t>Class model: Why did the fish die in Passion Puddle? </a:t>
            </a:r>
            <a:endParaRPr sz="4000" dirty="0">
              <a:solidFill>
                <a:srgbClr val="FF0000"/>
              </a:solidFill>
              <a:latin typeface="Stardos Stencil"/>
              <a:ea typeface="Stardos Stencil"/>
              <a:cs typeface="Stardos Stencil"/>
              <a:sym typeface="Stardos Stencil"/>
            </a:endParaRPr>
          </a:p>
        </p:txBody>
      </p:sp>
      <p:sp>
        <p:nvSpPr>
          <p:cNvPr id="122" name="Google Shape;122;p4"/>
          <p:cNvSpPr txBox="1">
            <a:spLocks noGrp="1"/>
          </p:cNvSpPr>
          <p:nvPr>
            <p:ph type="sldNum" idx="12"/>
          </p:nvPr>
        </p:nvSpPr>
        <p:spPr>
          <a:xfrm>
            <a:off x="7418070" y="6448103"/>
            <a:ext cx="1600200" cy="273825"/>
          </a:xfrm>
          <a:prstGeom prst="rect">
            <a:avLst/>
          </a:prstGeom>
          <a:noFill/>
          <a:ln>
            <a:noFill/>
          </a:ln>
        </p:spPr>
        <p:txBody>
          <a:bodyPr spcFirstLastPara="1" wrap="square" lIns="68569" tIns="34275" rIns="68569" bIns="34275" anchor="ctr" anchorCtr="0">
            <a:noAutofit/>
          </a:bodyPr>
          <a:lstStyle/>
          <a:p>
            <a:pPr>
              <a:buSzPts val="1200"/>
            </a:pPr>
            <a:fld id="{00000000-1234-1234-1234-123412341234}" type="slidenum">
              <a:rPr lang="en-US"/>
              <a:pPr>
                <a:buSzPts val="1200"/>
              </a:pPr>
              <a:t>6</a:t>
            </a:fld>
            <a:endParaRPr dirty="0"/>
          </a:p>
        </p:txBody>
      </p:sp>
      <p:grpSp>
        <p:nvGrpSpPr>
          <p:cNvPr id="7" name="Group 6">
            <a:extLst>
              <a:ext uri="{FF2B5EF4-FFF2-40B4-BE49-F238E27FC236}">
                <a16:creationId xmlns:a16="http://schemas.microsoft.com/office/drawing/2014/main" id="{E47D891F-4DAF-6947-AACC-3502FF3D8A31}"/>
              </a:ext>
            </a:extLst>
          </p:cNvPr>
          <p:cNvGrpSpPr/>
          <p:nvPr/>
        </p:nvGrpSpPr>
        <p:grpSpPr>
          <a:xfrm>
            <a:off x="6481954" y="312818"/>
            <a:ext cx="2044321" cy="755715"/>
            <a:chOff x="2053824" y="3529998"/>
            <a:chExt cx="7155554" cy="2645162"/>
          </a:xfrm>
        </p:grpSpPr>
        <p:sp>
          <p:nvSpPr>
            <p:cNvPr id="8" name="Google Shape;267;p14">
              <a:extLst>
                <a:ext uri="{FF2B5EF4-FFF2-40B4-BE49-F238E27FC236}">
                  <a16:creationId xmlns:a16="http://schemas.microsoft.com/office/drawing/2014/main" id="{6502580E-1F30-264F-A360-471444DC44BA}"/>
                </a:ext>
              </a:extLst>
            </p:cNvPr>
            <p:cNvSpPr/>
            <p:nvPr/>
          </p:nvSpPr>
          <p:spPr>
            <a:xfrm>
              <a:off x="7206625" y="4752901"/>
              <a:ext cx="2002753" cy="619973"/>
            </a:xfrm>
            <a:prstGeom prst="rect">
              <a:avLst/>
            </a:prstGeom>
            <a:solidFill>
              <a:srgbClr val="B6DDE7"/>
            </a:solidFill>
            <a:ln w="9525" cap="flat" cmpd="sng">
              <a:solidFill>
                <a:schemeClr val="accent1"/>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2800"/>
              </a:pPr>
              <a:r>
                <a:rPr lang="en-US" sz="800" dirty="0">
                  <a:solidFill>
                    <a:schemeClr val="dk1"/>
                  </a:solidFill>
                  <a:latin typeface="Calibri"/>
                  <a:ea typeface="Calibri"/>
                  <a:cs typeface="Calibri"/>
                  <a:sym typeface="Calibri"/>
                </a:rPr>
                <a:t>Dead Fish</a:t>
              </a:r>
              <a:endParaRPr sz="100" dirty="0"/>
            </a:p>
          </p:txBody>
        </p:sp>
        <p:sp>
          <p:nvSpPr>
            <p:cNvPr id="9" name="Google Shape;268;p14">
              <a:extLst>
                <a:ext uri="{FF2B5EF4-FFF2-40B4-BE49-F238E27FC236}">
                  <a16:creationId xmlns:a16="http://schemas.microsoft.com/office/drawing/2014/main" id="{2D52EF7F-8CF7-0048-A388-6790E5020A1D}"/>
                </a:ext>
              </a:extLst>
            </p:cNvPr>
            <p:cNvSpPr/>
            <p:nvPr/>
          </p:nvSpPr>
          <p:spPr>
            <a:xfrm>
              <a:off x="2053824" y="4312707"/>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0" name="Google Shape;269;p14">
              <a:extLst>
                <a:ext uri="{FF2B5EF4-FFF2-40B4-BE49-F238E27FC236}">
                  <a16:creationId xmlns:a16="http://schemas.microsoft.com/office/drawing/2014/main" id="{4D618CD0-55DA-5F4E-ADED-CD4276AF21CD}"/>
                </a:ext>
              </a:extLst>
            </p:cNvPr>
            <p:cNvSpPr/>
            <p:nvPr/>
          </p:nvSpPr>
          <p:spPr>
            <a:xfrm>
              <a:off x="3956101" y="4079167"/>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1" name="Google Shape;270;p14">
              <a:extLst>
                <a:ext uri="{FF2B5EF4-FFF2-40B4-BE49-F238E27FC236}">
                  <a16:creationId xmlns:a16="http://schemas.microsoft.com/office/drawing/2014/main" id="{58CDCE8F-0528-7D4D-B731-C8655A209E70}"/>
                </a:ext>
              </a:extLst>
            </p:cNvPr>
            <p:cNvSpPr/>
            <p:nvPr/>
          </p:nvSpPr>
          <p:spPr>
            <a:xfrm>
              <a:off x="3346501" y="5321920"/>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2" name="Google Shape;271;p14">
              <a:extLst>
                <a:ext uri="{FF2B5EF4-FFF2-40B4-BE49-F238E27FC236}">
                  <a16:creationId xmlns:a16="http://schemas.microsoft.com/office/drawing/2014/main" id="{C42292EE-4252-8946-9246-19B550548243}"/>
                </a:ext>
              </a:extLst>
            </p:cNvPr>
            <p:cNvSpPr/>
            <p:nvPr/>
          </p:nvSpPr>
          <p:spPr>
            <a:xfrm>
              <a:off x="5365801" y="4763086"/>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pic>
          <p:nvPicPr>
            <p:cNvPr id="13" name="Google Shape;272;p14">
              <a:extLst>
                <a:ext uri="{FF2B5EF4-FFF2-40B4-BE49-F238E27FC236}">
                  <a16:creationId xmlns:a16="http://schemas.microsoft.com/office/drawing/2014/main" id="{EB06C84E-082F-994B-A1E7-5F4FDC152997}"/>
                </a:ext>
              </a:extLst>
            </p:cNvPr>
            <p:cNvPicPr preferRelativeResize="0"/>
            <p:nvPr/>
          </p:nvPicPr>
          <p:blipFill rotWithShape="1">
            <a:blip r:embed="rId3">
              <a:alphaModFix/>
            </a:blip>
            <a:srcRect/>
            <a:stretch/>
          </p:blipFill>
          <p:spPr>
            <a:xfrm>
              <a:off x="2719920" y="4493960"/>
              <a:ext cx="36000" cy="216000"/>
            </a:xfrm>
            <a:prstGeom prst="rect">
              <a:avLst/>
            </a:prstGeom>
            <a:noFill/>
            <a:ln>
              <a:noFill/>
            </a:ln>
          </p:spPr>
        </p:pic>
        <p:pic>
          <p:nvPicPr>
            <p:cNvPr id="14" name="Google Shape;273;p14">
              <a:extLst>
                <a:ext uri="{FF2B5EF4-FFF2-40B4-BE49-F238E27FC236}">
                  <a16:creationId xmlns:a16="http://schemas.microsoft.com/office/drawing/2014/main" id="{405716E8-21E5-FE4F-9C35-73172B2D8386}"/>
                </a:ext>
              </a:extLst>
            </p:cNvPr>
            <p:cNvPicPr preferRelativeResize="0"/>
            <p:nvPr/>
          </p:nvPicPr>
          <p:blipFill rotWithShape="1">
            <a:blip r:embed="rId4">
              <a:alphaModFix/>
            </a:blip>
            <a:srcRect/>
            <a:stretch/>
          </p:blipFill>
          <p:spPr>
            <a:xfrm>
              <a:off x="2073856" y="4225400"/>
              <a:ext cx="1052280" cy="748440"/>
            </a:xfrm>
            <a:prstGeom prst="rect">
              <a:avLst/>
            </a:prstGeom>
            <a:noFill/>
            <a:ln>
              <a:noFill/>
            </a:ln>
          </p:spPr>
        </p:pic>
        <p:pic>
          <p:nvPicPr>
            <p:cNvPr id="15" name="Google Shape;274;p14">
              <a:extLst>
                <a:ext uri="{FF2B5EF4-FFF2-40B4-BE49-F238E27FC236}">
                  <a16:creationId xmlns:a16="http://schemas.microsoft.com/office/drawing/2014/main" id="{A88B5BB3-A013-A04D-966A-85F46A6FE2BD}"/>
                </a:ext>
              </a:extLst>
            </p:cNvPr>
            <p:cNvPicPr preferRelativeResize="0"/>
            <p:nvPr/>
          </p:nvPicPr>
          <p:blipFill rotWithShape="1">
            <a:blip r:embed="rId5">
              <a:alphaModFix/>
            </a:blip>
            <a:srcRect/>
            <a:stretch/>
          </p:blipFill>
          <p:spPr>
            <a:xfrm>
              <a:off x="4088640" y="4018400"/>
              <a:ext cx="1065240" cy="660240"/>
            </a:xfrm>
            <a:prstGeom prst="rect">
              <a:avLst/>
            </a:prstGeom>
            <a:noFill/>
            <a:ln>
              <a:noFill/>
            </a:ln>
          </p:spPr>
        </p:pic>
        <p:pic>
          <p:nvPicPr>
            <p:cNvPr id="16" name="Google Shape;275;p14">
              <a:extLst>
                <a:ext uri="{FF2B5EF4-FFF2-40B4-BE49-F238E27FC236}">
                  <a16:creationId xmlns:a16="http://schemas.microsoft.com/office/drawing/2014/main" id="{DE4083BF-7DFD-9641-8AEA-71CDB25ED6E0}"/>
                </a:ext>
              </a:extLst>
            </p:cNvPr>
            <p:cNvPicPr preferRelativeResize="0"/>
            <p:nvPr/>
          </p:nvPicPr>
          <p:blipFill rotWithShape="1">
            <a:blip r:embed="rId6">
              <a:alphaModFix/>
            </a:blip>
            <a:srcRect/>
            <a:stretch/>
          </p:blipFill>
          <p:spPr>
            <a:xfrm>
              <a:off x="3469800" y="5309000"/>
              <a:ext cx="1010880" cy="736920"/>
            </a:xfrm>
            <a:prstGeom prst="rect">
              <a:avLst/>
            </a:prstGeom>
            <a:noFill/>
            <a:ln>
              <a:noFill/>
            </a:ln>
          </p:spPr>
        </p:pic>
        <p:pic>
          <p:nvPicPr>
            <p:cNvPr id="17" name="Google Shape;276;p14">
              <a:extLst>
                <a:ext uri="{FF2B5EF4-FFF2-40B4-BE49-F238E27FC236}">
                  <a16:creationId xmlns:a16="http://schemas.microsoft.com/office/drawing/2014/main" id="{84582F7A-3D53-D441-9E8A-909697D0B0CA}"/>
                </a:ext>
              </a:extLst>
            </p:cNvPr>
            <p:cNvPicPr preferRelativeResize="0"/>
            <p:nvPr/>
          </p:nvPicPr>
          <p:blipFill rotWithShape="1">
            <a:blip r:embed="rId7">
              <a:alphaModFix/>
            </a:blip>
            <a:srcRect/>
            <a:stretch/>
          </p:blipFill>
          <p:spPr>
            <a:xfrm>
              <a:off x="5502360" y="4679000"/>
              <a:ext cx="1024560" cy="672840"/>
            </a:xfrm>
            <a:prstGeom prst="rect">
              <a:avLst/>
            </a:prstGeom>
            <a:noFill/>
            <a:ln>
              <a:noFill/>
            </a:ln>
          </p:spPr>
        </p:pic>
        <p:pic>
          <p:nvPicPr>
            <p:cNvPr id="18" name="Google Shape;277;p14">
              <a:extLst>
                <a:ext uri="{FF2B5EF4-FFF2-40B4-BE49-F238E27FC236}">
                  <a16:creationId xmlns:a16="http://schemas.microsoft.com/office/drawing/2014/main" id="{F6107C6A-8E53-6045-BEDC-E4D6D3BECB9D}"/>
                </a:ext>
              </a:extLst>
            </p:cNvPr>
            <p:cNvPicPr preferRelativeResize="0"/>
            <p:nvPr/>
          </p:nvPicPr>
          <p:blipFill rotWithShape="1">
            <a:blip r:embed="rId8">
              <a:alphaModFix/>
            </a:blip>
            <a:srcRect/>
            <a:stretch/>
          </p:blipFill>
          <p:spPr>
            <a:xfrm>
              <a:off x="5753640" y="5743160"/>
              <a:ext cx="72000" cy="432000"/>
            </a:xfrm>
            <a:prstGeom prst="rect">
              <a:avLst/>
            </a:prstGeom>
            <a:noFill/>
            <a:ln>
              <a:noFill/>
            </a:ln>
          </p:spPr>
        </p:pic>
        <p:cxnSp>
          <p:nvCxnSpPr>
            <p:cNvPr id="19" name="Google Shape;278;p14">
              <a:extLst>
                <a:ext uri="{FF2B5EF4-FFF2-40B4-BE49-F238E27FC236}">
                  <a16:creationId xmlns:a16="http://schemas.microsoft.com/office/drawing/2014/main" id="{0C8C0AC1-AFB1-B844-8283-A051555FE866}"/>
                </a:ext>
              </a:extLst>
            </p:cNvPr>
            <p:cNvCxnSpPr/>
            <p:nvPr/>
          </p:nvCxnSpPr>
          <p:spPr>
            <a:xfrm>
              <a:off x="5175301" y="4333167"/>
              <a:ext cx="823800" cy="5088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0" name="Google Shape;279;p14">
              <a:extLst>
                <a:ext uri="{FF2B5EF4-FFF2-40B4-BE49-F238E27FC236}">
                  <a16:creationId xmlns:a16="http://schemas.microsoft.com/office/drawing/2014/main" id="{5A57E7D8-0D83-B54A-B34B-0220EB9B80EA}"/>
                </a:ext>
              </a:extLst>
            </p:cNvPr>
            <p:cNvCxnSpPr>
              <a:stCxn id="11" idx="3"/>
            </p:cNvCxnSpPr>
            <p:nvPr/>
          </p:nvCxnSpPr>
          <p:spPr>
            <a:xfrm rot="10800000" flipH="1">
              <a:off x="4565701" y="5271070"/>
              <a:ext cx="1355700" cy="3048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1" name="Google Shape;280;p14">
              <a:extLst>
                <a:ext uri="{FF2B5EF4-FFF2-40B4-BE49-F238E27FC236}">
                  <a16:creationId xmlns:a16="http://schemas.microsoft.com/office/drawing/2014/main" id="{1FB116B5-ECA3-9E41-A920-F587C60A4CBE}"/>
                </a:ext>
              </a:extLst>
            </p:cNvPr>
            <p:cNvCxnSpPr/>
            <p:nvPr/>
          </p:nvCxnSpPr>
          <p:spPr>
            <a:xfrm>
              <a:off x="3330445" y="4599440"/>
              <a:ext cx="663600" cy="7530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2" name="Google Shape;281;p14">
              <a:extLst>
                <a:ext uri="{FF2B5EF4-FFF2-40B4-BE49-F238E27FC236}">
                  <a16:creationId xmlns:a16="http://schemas.microsoft.com/office/drawing/2014/main" id="{0C710AB4-2667-6A4C-9E4D-E6571178A021}"/>
                </a:ext>
              </a:extLst>
            </p:cNvPr>
            <p:cNvCxnSpPr/>
            <p:nvPr/>
          </p:nvCxnSpPr>
          <p:spPr>
            <a:xfrm rot="10800000" flipH="1">
              <a:off x="6661201" y="4988586"/>
              <a:ext cx="431700" cy="285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pic>
          <p:nvPicPr>
            <p:cNvPr id="23" name="Google Shape;282;p14">
              <a:extLst>
                <a:ext uri="{FF2B5EF4-FFF2-40B4-BE49-F238E27FC236}">
                  <a16:creationId xmlns:a16="http://schemas.microsoft.com/office/drawing/2014/main" id="{E9B11386-2E38-494C-86A0-168735CF4A2C}"/>
                </a:ext>
              </a:extLst>
            </p:cNvPr>
            <p:cNvPicPr preferRelativeResize="0"/>
            <p:nvPr/>
          </p:nvPicPr>
          <p:blipFill rotWithShape="1">
            <a:blip r:embed="rId9">
              <a:alphaModFix/>
            </a:blip>
            <a:srcRect/>
            <a:stretch/>
          </p:blipFill>
          <p:spPr>
            <a:xfrm>
              <a:off x="3814410" y="3529998"/>
              <a:ext cx="1535334" cy="1927200"/>
            </a:xfrm>
            <a:prstGeom prst="rect">
              <a:avLst/>
            </a:prstGeom>
            <a:noFill/>
            <a:ln>
              <a:noFill/>
            </a:ln>
          </p:spPr>
        </p:pic>
        <p:pic>
          <p:nvPicPr>
            <p:cNvPr id="24" name="Google Shape;283;p14">
              <a:extLst>
                <a:ext uri="{FF2B5EF4-FFF2-40B4-BE49-F238E27FC236}">
                  <a16:creationId xmlns:a16="http://schemas.microsoft.com/office/drawing/2014/main" id="{47243DAF-23E0-4C45-B182-610606584D61}"/>
                </a:ext>
              </a:extLst>
            </p:cNvPr>
            <p:cNvPicPr preferRelativeResize="0"/>
            <p:nvPr/>
          </p:nvPicPr>
          <p:blipFill rotWithShape="1">
            <a:blip r:embed="rId10">
              <a:alphaModFix/>
            </a:blip>
            <a:srcRect/>
            <a:stretch/>
          </p:blipFill>
          <p:spPr>
            <a:xfrm>
              <a:off x="6164760" y="3551120"/>
              <a:ext cx="72000" cy="432000"/>
            </a:xfrm>
            <a:prstGeom prst="rect">
              <a:avLst/>
            </a:prstGeom>
            <a:noFill/>
            <a:ln>
              <a:noFill/>
            </a:ln>
          </p:spPr>
        </p:pic>
      </p:grpSp>
      <p:pic>
        <p:nvPicPr>
          <p:cNvPr id="2" name="Picture 1">
            <a:extLst>
              <a:ext uri="{FF2B5EF4-FFF2-40B4-BE49-F238E27FC236}">
                <a16:creationId xmlns:a16="http://schemas.microsoft.com/office/drawing/2014/main" id="{8B7B7A60-4A37-1B47-B0AF-326FEFD92045}"/>
              </a:ext>
            </a:extLst>
          </p:cNvPr>
          <p:cNvPicPr>
            <a:picLocks noChangeAspect="1"/>
          </p:cNvPicPr>
          <p:nvPr/>
        </p:nvPicPr>
        <p:blipFill>
          <a:blip r:embed="rId11"/>
          <a:stretch>
            <a:fillRect/>
          </a:stretch>
        </p:blipFill>
        <p:spPr>
          <a:xfrm>
            <a:off x="362436" y="1296159"/>
            <a:ext cx="7722759" cy="5497158"/>
          </a:xfrm>
          <a:prstGeom prst="rect">
            <a:avLst/>
          </a:prstGeom>
        </p:spPr>
      </p:pic>
    </p:spTree>
    <p:extLst>
      <p:ext uri="{BB962C8B-B14F-4D97-AF65-F5344CB8AC3E}">
        <p14:creationId xmlns:p14="http://schemas.microsoft.com/office/powerpoint/2010/main" val="2013838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2407935" y="395720"/>
            <a:ext cx="6736065" cy="577125"/>
          </a:xfrm>
          <a:prstGeom prst="rect">
            <a:avLst/>
          </a:prstGeom>
          <a:noFill/>
          <a:ln>
            <a:noFill/>
          </a:ln>
        </p:spPr>
        <p:txBody>
          <a:bodyPr spcFirstLastPara="1" wrap="square" lIns="68569" tIns="34275" rIns="68569" bIns="34275" anchor="t" anchorCtr="0">
            <a:noAutofit/>
          </a:bodyPr>
          <a:lstStyle/>
          <a:p>
            <a:pPr>
              <a:buSzPts val="4400"/>
            </a:pPr>
            <a:r>
              <a:rPr lang="en-US" sz="5400" b="1" dirty="0">
                <a:solidFill>
                  <a:schemeClr val="dk2"/>
                </a:solidFill>
                <a:latin typeface="Calibri"/>
                <a:ea typeface="Calibri"/>
                <a:cs typeface="Calibri"/>
                <a:sym typeface="Calibri"/>
              </a:rPr>
              <a:t>Post Test</a:t>
            </a:r>
            <a:endParaRPr sz="5400" dirty="0">
              <a:solidFill>
                <a:srgbClr val="FF0000"/>
              </a:solidFill>
              <a:latin typeface="Stardos Stencil"/>
              <a:ea typeface="Stardos Stencil"/>
              <a:cs typeface="Stardos Stencil"/>
              <a:sym typeface="Stardos Stencil"/>
            </a:endParaRPr>
          </a:p>
        </p:txBody>
      </p:sp>
      <p:sp>
        <p:nvSpPr>
          <p:cNvPr id="121" name="Google Shape;121;p4"/>
          <p:cNvSpPr txBox="1"/>
          <p:nvPr/>
        </p:nvSpPr>
        <p:spPr>
          <a:xfrm>
            <a:off x="426069" y="1971502"/>
            <a:ext cx="7792101" cy="3477943"/>
          </a:xfrm>
          <a:prstGeom prst="rect">
            <a:avLst/>
          </a:prstGeom>
          <a:noFill/>
          <a:ln>
            <a:noFill/>
          </a:ln>
        </p:spPr>
        <p:txBody>
          <a:bodyPr spcFirstLastPara="1" wrap="square" lIns="68569" tIns="34275" rIns="68569" bIns="34275" anchor="t" anchorCtr="0">
            <a:noAutofit/>
          </a:bodyPr>
          <a:lstStyle/>
          <a:p>
            <a:pPr marL="457200" indent="-457200">
              <a:spcBef>
                <a:spcPts val="1900"/>
              </a:spcBef>
              <a:spcAft>
                <a:spcPts val="1900"/>
              </a:spcAft>
              <a:buSzPts val="3600"/>
              <a:buFont typeface="Arial" panose="020B0604020202020204" pitchFamily="34" charset="0"/>
              <a:buChar char="•"/>
            </a:pPr>
            <a:r>
              <a:rPr lang="en-US" sz="3200" dirty="0">
                <a:solidFill>
                  <a:srgbClr val="C00000"/>
                </a:solidFill>
              </a:rPr>
              <a:t>Please read the questions carefully</a:t>
            </a:r>
          </a:p>
          <a:p>
            <a:pPr marL="457200" indent="-457200">
              <a:spcBef>
                <a:spcPts val="1900"/>
              </a:spcBef>
              <a:spcAft>
                <a:spcPts val="1900"/>
              </a:spcAft>
              <a:buSzPts val="3600"/>
              <a:buFont typeface="Arial" panose="020B0604020202020204" pitchFamily="34" charset="0"/>
              <a:buChar char="•"/>
            </a:pPr>
            <a:r>
              <a:rPr lang="en-US" sz="3200" dirty="0">
                <a:solidFill>
                  <a:srgbClr val="C00000"/>
                </a:solidFill>
              </a:rPr>
              <a:t>Answer in as much detail as you can</a:t>
            </a:r>
          </a:p>
          <a:p>
            <a:pPr marL="457200" indent="-457200">
              <a:spcBef>
                <a:spcPts val="1900"/>
              </a:spcBef>
              <a:spcAft>
                <a:spcPts val="1900"/>
              </a:spcAft>
              <a:buSzPts val="3600"/>
              <a:buFont typeface="Arial" panose="020B0604020202020204" pitchFamily="34" charset="0"/>
              <a:buChar char="•"/>
            </a:pPr>
            <a:r>
              <a:rPr lang="en-US" sz="3200" dirty="0">
                <a:solidFill>
                  <a:srgbClr val="C00000"/>
                </a:solidFill>
              </a:rPr>
              <a:t>Use what we learned in class!</a:t>
            </a:r>
            <a:endParaRPr sz="2800" dirty="0"/>
          </a:p>
        </p:txBody>
      </p:sp>
      <p:sp>
        <p:nvSpPr>
          <p:cNvPr id="122" name="Google Shape;122;p4"/>
          <p:cNvSpPr txBox="1">
            <a:spLocks noGrp="1"/>
          </p:cNvSpPr>
          <p:nvPr>
            <p:ph type="sldNum" idx="12"/>
          </p:nvPr>
        </p:nvSpPr>
        <p:spPr>
          <a:xfrm>
            <a:off x="7418070" y="6448103"/>
            <a:ext cx="1600200" cy="273825"/>
          </a:xfrm>
          <a:prstGeom prst="rect">
            <a:avLst/>
          </a:prstGeom>
          <a:noFill/>
          <a:ln>
            <a:noFill/>
          </a:ln>
        </p:spPr>
        <p:txBody>
          <a:bodyPr spcFirstLastPara="1" wrap="square" lIns="68569" tIns="34275" rIns="68569" bIns="34275" anchor="ctr" anchorCtr="0">
            <a:noAutofit/>
          </a:bodyPr>
          <a:lstStyle/>
          <a:p>
            <a:pPr>
              <a:buSzPts val="1200"/>
            </a:pPr>
            <a:fld id="{00000000-1234-1234-1234-123412341234}" type="slidenum">
              <a:rPr lang="en-US"/>
              <a:pPr>
                <a:buSzPts val="1200"/>
              </a:pPr>
              <a:t>7</a:t>
            </a:fld>
            <a:endParaRPr dirty="0"/>
          </a:p>
        </p:txBody>
      </p:sp>
      <p:pic>
        <p:nvPicPr>
          <p:cNvPr id="28" name="Google Shape;110;p4">
            <a:extLst>
              <a:ext uri="{FF2B5EF4-FFF2-40B4-BE49-F238E27FC236}">
                <a16:creationId xmlns:a16="http://schemas.microsoft.com/office/drawing/2014/main" id="{543361B7-E17C-054A-8214-85882E298949}"/>
              </a:ext>
            </a:extLst>
          </p:cNvPr>
          <p:cNvPicPr preferRelativeResize="0"/>
          <p:nvPr/>
        </p:nvPicPr>
        <p:blipFill rotWithShape="1">
          <a:blip r:embed="rId3">
            <a:alphaModFix/>
          </a:blip>
          <a:srcRect/>
          <a:stretch/>
        </p:blipFill>
        <p:spPr>
          <a:xfrm>
            <a:off x="6758559" y="4000682"/>
            <a:ext cx="1319021" cy="1298728"/>
          </a:xfrm>
          <a:prstGeom prst="rect">
            <a:avLst/>
          </a:prstGeom>
          <a:noFill/>
          <a:ln>
            <a:noFill/>
          </a:ln>
        </p:spPr>
      </p:pic>
      <p:pic>
        <p:nvPicPr>
          <p:cNvPr id="5" name="Picture 4">
            <a:extLst>
              <a:ext uri="{FF2B5EF4-FFF2-40B4-BE49-F238E27FC236}">
                <a16:creationId xmlns:a16="http://schemas.microsoft.com/office/drawing/2014/main" id="{02755037-23AC-EC48-83CF-22709CF62E71}"/>
              </a:ext>
            </a:extLst>
          </p:cNvPr>
          <p:cNvPicPr>
            <a:picLocks noChangeAspect="1"/>
          </p:cNvPicPr>
          <p:nvPr/>
        </p:nvPicPr>
        <p:blipFill>
          <a:blip r:embed="rId4"/>
          <a:stretch>
            <a:fillRect/>
          </a:stretch>
        </p:blipFill>
        <p:spPr>
          <a:xfrm>
            <a:off x="617220" y="205457"/>
            <a:ext cx="1596390" cy="1309040"/>
          </a:xfrm>
          <a:prstGeom prst="rect">
            <a:avLst/>
          </a:prstGeom>
        </p:spPr>
      </p:pic>
    </p:spTree>
    <p:extLst>
      <p:ext uri="{BB962C8B-B14F-4D97-AF65-F5344CB8AC3E}">
        <p14:creationId xmlns:p14="http://schemas.microsoft.com/office/powerpoint/2010/main" val="417012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3A18-B403-7248-8A09-19C7A3A0037D}"/>
              </a:ext>
            </a:extLst>
          </p:cNvPr>
          <p:cNvSpPr>
            <a:spLocks noGrp="1"/>
          </p:cNvSpPr>
          <p:nvPr>
            <p:ph type="ctrTitle"/>
          </p:nvPr>
        </p:nvSpPr>
        <p:spPr/>
        <p:txBody>
          <a:bodyPr/>
          <a:lstStyle/>
          <a:p>
            <a:r>
              <a:rPr lang="en-US" dirty="0"/>
              <a:t>End of Class</a:t>
            </a:r>
          </a:p>
        </p:txBody>
      </p:sp>
      <p:sp>
        <p:nvSpPr>
          <p:cNvPr id="3" name="Subtitle 2">
            <a:extLst>
              <a:ext uri="{FF2B5EF4-FFF2-40B4-BE49-F238E27FC236}">
                <a16:creationId xmlns:a16="http://schemas.microsoft.com/office/drawing/2014/main" id="{ADFBBDAE-D3C5-DF4D-AC10-5E5C8F4C32F4}"/>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A20E58D8-BD8B-D54E-9A56-3879D15E7E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25754143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Evidence Set</a:t>
            </a:r>
          </a:p>
        </p:txBody>
      </p:sp>
      <p:sp>
        <p:nvSpPr>
          <p:cNvPr id="3" name="Subtitle 2"/>
          <p:cNvSpPr>
            <a:spLocks noGrp="1"/>
          </p:cNvSpPr>
          <p:nvPr>
            <p:ph type="subTitle" idx="1"/>
          </p:nvPr>
        </p:nvSpPr>
        <p:spPr/>
        <p:txBody>
          <a:bodyPr/>
          <a:lstStyle/>
          <a:p>
            <a:r>
              <a:rPr lang="en-US" dirty="0"/>
              <a:t>Lesson 4</a:t>
            </a:r>
          </a:p>
          <a:p>
            <a:r>
              <a:rPr lang="en-US" dirty="0"/>
              <a:t>Why are there more algae?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9</a:t>
            </a:fld>
            <a:endParaRPr lang="uk-UA"/>
          </a:p>
        </p:txBody>
      </p:sp>
    </p:spTree>
    <p:extLst>
      <p:ext uri="{BB962C8B-B14F-4D97-AF65-F5344CB8AC3E}">
        <p14:creationId xmlns:p14="http://schemas.microsoft.com/office/powerpoint/2010/main" val="52450044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418</TotalTime>
  <Words>1525</Words>
  <Application>Microsoft Macintosh PowerPoint</Application>
  <PresentationFormat>On-screen Show (4:3)</PresentationFormat>
  <Paragraphs>116</Paragraphs>
  <Slides>20</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Noto Sans Symbols</vt:lpstr>
      <vt:lpstr>Stardos Stencil</vt:lpstr>
      <vt:lpstr>Office Theme</vt:lpstr>
      <vt:lpstr>PowerPoint Presentation</vt:lpstr>
      <vt:lpstr>LESSON 4 - DAY 4</vt:lpstr>
      <vt:lpstr>STOP &amp; THINK!</vt:lpstr>
      <vt:lpstr>PowerPoint Presentation</vt:lpstr>
      <vt:lpstr>PowerPoint Presentation</vt:lpstr>
      <vt:lpstr>PowerPoint Presentation</vt:lpstr>
      <vt:lpstr>PowerPoint Presentation</vt:lpstr>
      <vt:lpstr>End of Class</vt:lpstr>
      <vt:lpstr>Evidence 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Dianovsky</dc:creator>
  <cp:lastModifiedBy>Danielle Murphy</cp:lastModifiedBy>
  <cp:revision>29</cp:revision>
  <dcterms:created xsi:type="dcterms:W3CDTF">2013-01-03T16:21:51Z</dcterms:created>
  <dcterms:modified xsi:type="dcterms:W3CDTF">2021-12-21T22:26:37Z</dcterms:modified>
</cp:coreProperties>
</file>